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76" r:id="rId3"/>
    <p:sldId id="257" r:id="rId4"/>
    <p:sldId id="275" r:id="rId5"/>
    <p:sldId id="292" r:id="rId6"/>
    <p:sldId id="265" r:id="rId7"/>
    <p:sldId id="266" r:id="rId8"/>
    <p:sldId id="298" r:id="rId9"/>
    <p:sldId id="291" r:id="rId10"/>
    <p:sldId id="260" r:id="rId11"/>
    <p:sldId id="299" r:id="rId12"/>
    <p:sldId id="270" r:id="rId13"/>
    <p:sldId id="271" r:id="rId14"/>
    <p:sldId id="282" r:id="rId15"/>
    <p:sldId id="283" r:id="rId16"/>
    <p:sldId id="285" r:id="rId17"/>
    <p:sldId id="284" r:id="rId18"/>
    <p:sldId id="286" r:id="rId19"/>
    <p:sldId id="280" r:id="rId20"/>
    <p:sldId id="269" r:id="rId21"/>
    <p:sldId id="287" r:id="rId22"/>
    <p:sldId id="278" r:id="rId23"/>
    <p:sldId id="273" r:id="rId24"/>
    <p:sldId id="272" r:id="rId25"/>
    <p:sldId id="293" r:id="rId26"/>
    <p:sldId id="288" r:id="rId27"/>
    <p:sldId id="258" r:id="rId28"/>
    <p:sldId id="290" r:id="rId29"/>
    <p:sldId id="297" r:id="rId30"/>
    <p:sldId id="289" r:id="rId31"/>
    <p:sldId id="261" r:id="rId32"/>
    <p:sldId id="294" r:id="rId33"/>
    <p:sldId id="29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821" autoAdjust="0"/>
    <p:restoredTop sz="94660"/>
  </p:normalViewPr>
  <p:slideViewPr>
    <p:cSldViewPr snapToGrid="0">
      <p:cViewPr varScale="1">
        <p:scale>
          <a:sx n="87" d="100"/>
          <a:sy n="87" d="100"/>
        </p:scale>
        <p:origin x="240" y="7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DAF1663-8AEB-0545-A15E-C688E713796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5653170-D5C3-3D48-B956-4C26199ED9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5F5525-416C-EA47-A518-03DD75B01284}" type="datetimeFigureOut">
              <a:rPr lang="en-US" smtClean="0"/>
              <a:t>6/11/2019</a:t>
            </a:fld>
            <a:endParaRPr lang="en-US"/>
          </a:p>
        </p:txBody>
      </p:sp>
      <p:sp>
        <p:nvSpPr>
          <p:cNvPr id="4" name="Footer Placeholder 3">
            <a:extLst>
              <a:ext uri="{FF2B5EF4-FFF2-40B4-BE49-F238E27FC236}">
                <a16:creationId xmlns:a16="http://schemas.microsoft.com/office/drawing/2014/main" id="{2CF2D716-50E4-1440-BC8E-10E9D3853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4497E9B-4985-B440-8CD2-4359F07C31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6DD1B4-0981-0747-8DB4-F8DD7DC75DAA}" type="slidenum">
              <a:rPr lang="en-US" smtClean="0"/>
              <a:t>‹#›</a:t>
            </a:fld>
            <a:endParaRPr lang="en-US"/>
          </a:p>
        </p:txBody>
      </p:sp>
    </p:spTree>
    <p:extLst>
      <p:ext uri="{BB962C8B-B14F-4D97-AF65-F5344CB8AC3E}">
        <p14:creationId xmlns:p14="http://schemas.microsoft.com/office/powerpoint/2010/main" val="1404637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CF6D5A-CEC8-964E-A1D6-5089E733DC22}" type="datetimeFigureOut">
              <a:rPr lang="en-US" smtClean="0"/>
              <a:t>6/11/2019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5CC748-8E61-5046-88B3-94F09A4DDFB5}" type="slidenum">
              <a:rPr lang="en-US" smtClean="0"/>
              <a:t>‹#›</a:t>
            </a:fld>
            <a:endParaRPr lang="en-US"/>
          </a:p>
        </p:txBody>
      </p:sp>
    </p:spTree>
    <p:extLst>
      <p:ext uri="{BB962C8B-B14F-4D97-AF65-F5344CB8AC3E}">
        <p14:creationId xmlns:p14="http://schemas.microsoft.com/office/powerpoint/2010/main" val="4067646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everyone enters room give them a sticky note and have them write one area of conflict that exists in their ministry at the present time.</a:t>
            </a:r>
          </a:p>
        </p:txBody>
      </p:sp>
      <p:sp>
        <p:nvSpPr>
          <p:cNvPr id="4" name="Slide Number Placeholder 3"/>
          <p:cNvSpPr>
            <a:spLocks noGrp="1"/>
          </p:cNvSpPr>
          <p:nvPr>
            <p:ph type="sldNum" sz="quarter" idx="10"/>
          </p:nvPr>
        </p:nvSpPr>
        <p:spPr/>
        <p:txBody>
          <a:bodyPr/>
          <a:lstStyle/>
          <a:p>
            <a:fld id="{03CF38BC-F4DB-4866-B3E7-1CCC0024B6F2}" type="slidenum">
              <a:rPr lang="en-US" smtClean="0"/>
              <a:t>2</a:t>
            </a:fld>
            <a:endParaRPr lang="en-US"/>
          </a:p>
        </p:txBody>
      </p:sp>
    </p:spTree>
    <p:extLst>
      <p:ext uri="{BB962C8B-B14F-4D97-AF65-F5344CB8AC3E}">
        <p14:creationId xmlns:p14="http://schemas.microsoft.com/office/powerpoint/2010/main" val="1059755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just a minute we are going to show a video, and as you watch the video please ask yourselves the following questions.</a:t>
            </a:r>
          </a:p>
        </p:txBody>
      </p:sp>
      <p:sp>
        <p:nvSpPr>
          <p:cNvPr id="4" name="Slide Number Placeholder 3"/>
          <p:cNvSpPr>
            <a:spLocks noGrp="1"/>
          </p:cNvSpPr>
          <p:nvPr>
            <p:ph type="sldNum" sz="quarter" idx="10"/>
          </p:nvPr>
        </p:nvSpPr>
        <p:spPr/>
        <p:txBody>
          <a:bodyPr/>
          <a:lstStyle/>
          <a:p>
            <a:fld id="{03CF38BC-F4DB-4866-B3E7-1CCC0024B6F2}" type="slidenum">
              <a:rPr lang="en-US" smtClean="0"/>
              <a:t>14</a:t>
            </a:fld>
            <a:endParaRPr lang="en-US"/>
          </a:p>
        </p:txBody>
      </p:sp>
    </p:spTree>
    <p:extLst>
      <p:ext uri="{BB962C8B-B14F-4D97-AF65-F5344CB8AC3E}">
        <p14:creationId xmlns:p14="http://schemas.microsoft.com/office/powerpoint/2010/main" val="3811933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CF38BC-F4DB-4866-B3E7-1CCC0024B6F2}" type="slidenum">
              <a:rPr lang="en-US" smtClean="0"/>
              <a:t>15</a:t>
            </a:fld>
            <a:endParaRPr lang="en-US"/>
          </a:p>
        </p:txBody>
      </p:sp>
    </p:spTree>
    <p:extLst>
      <p:ext uri="{BB962C8B-B14F-4D97-AF65-F5344CB8AC3E}">
        <p14:creationId xmlns:p14="http://schemas.microsoft.com/office/powerpoint/2010/main" val="1201180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Conflict exist because humans are all different.</a:t>
            </a:r>
          </a:p>
          <a:p>
            <a:r>
              <a:rPr lang="en-US" dirty="0"/>
              <a:t>We are not the same.</a:t>
            </a:r>
          </a:p>
          <a:p>
            <a:r>
              <a:rPr lang="en-US" dirty="0"/>
              <a:t>We have different perspectives, different lifestyles and different personalities.</a:t>
            </a:r>
          </a:p>
          <a:p>
            <a:endParaRPr lang="en-US" dirty="0"/>
          </a:p>
          <a:p>
            <a:r>
              <a:rPr lang="en-US" dirty="0"/>
              <a:t>If you are in contact with people or in relationship with people, and google says the average person knows 600 people, there is the potential for problems within those relationships or conflict.</a:t>
            </a:r>
          </a:p>
          <a:p>
            <a:endParaRPr lang="en-US" dirty="0"/>
          </a:p>
          <a:p>
            <a:r>
              <a:rPr lang="en-US" dirty="0"/>
              <a:t>People have feelings, personal agendas, desires, and people have baggage – </a:t>
            </a:r>
          </a:p>
          <a:p>
            <a:r>
              <a:rPr lang="en-US" dirty="0"/>
              <a:t>and all these things effect how we interact with each other.</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3CF38BC-F4DB-4866-B3E7-1CCC0024B6F2}" type="slidenum">
              <a:rPr lang="en-US" smtClean="0"/>
              <a:t>16</a:t>
            </a:fld>
            <a:endParaRPr lang="en-US"/>
          </a:p>
        </p:txBody>
      </p:sp>
    </p:spTree>
    <p:extLst>
      <p:ext uri="{BB962C8B-B14F-4D97-AF65-F5344CB8AC3E}">
        <p14:creationId xmlns:p14="http://schemas.microsoft.com/office/powerpoint/2010/main" val="2690967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give them the myth, and let them give us the fact…</a:t>
            </a:r>
          </a:p>
        </p:txBody>
      </p:sp>
      <p:sp>
        <p:nvSpPr>
          <p:cNvPr id="4" name="Slide Number Placeholder 3"/>
          <p:cNvSpPr>
            <a:spLocks noGrp="1"/>
          </p:cNvSpPr>
          <p:nvPr>
            <p:ph type="sldNum" sz="quarter" idx="10"/>
          </p:nvPr>
        </p:nvSpPr>
        <p:spPr/>
        <p:txBody>
          <a:bodyPr/>
          <a:lstStyle/>
          <a:p>
            <a:fld id="{03CF38BC-F4DB-4866-B3E7-1CCC0024B6F2}" type="slidenum">
              <a:rPr lang="en-US" smtClean="0"/>
              <a:t>17</a:t>
            </a:fld>
            <a:endParaRPr lang="en-US"/>
          </a:p>
        </p:txBody>
      </p:sp>
    </p:spTree>
    <p:extLst>
      <p:ext uri="{BB962C8B-B14F-4D97-AF65-F5344CB8AC3E}">
        <p14:creationId xmlns:p14="http://schemas.microsoft.com/office/powerpoint/2010/main" val="2126944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3CF38BC-F4DB-4866-B3E7-1CCC0024B6F2}" type="slidenum">
              <a:rPr lang="en-US" smtClean="0"/>
              <a:t>19</a:t>
            </a:fld>
            <a:endParaRPr lang="en-US"/>
          </a:p>
        </p:txBody>
      </p:sp>
    </p:spTree>
    <p:extLst>
      <p:ext uri="{BB962C8B-B14F-4D97-AF65-F5344CB8AC3E}">
        <p14:creationId xmlns:p14="http://schemas.microsoft.com/office/powerpoint/2010/main" val="4168957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B2CF5C-E7B9-403E-9A44-772A16A770E0}" type="slidenum">
              <a:rPr lang="en-US" smtClean="0"/>
              <a:t>20</a:t>
            </a:fld>
            <a:endParaRPr lang="en-US"/>
          </a:p>
        </p:txBody>
      </p:sp>
    </p:spTree>
    <p:extLst>
      <p:ext uri="{BB962C8B-B14F-4D97-AF65-F5344CB8AC3E}">
        <p14:creationId xmlns:p14="http://schemas.microsoft.com/office/powerpoint/2010/main" val="1547866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CF38BC-F4DB-4866-B3E7-1CCC0024B6F2}" type="slidenum">
              <a:rPr lang="en-US" smtClean="0"/>
              <a:t>21</a:t>
            </a:fld>
            <a:endParaRPr lang="en-US"/>
          </a:p>
        </p:txBody>
      </p:sp>
    </p:spTree>
    <p:extLst>
      <p:ext uri="{BB962C8B-B14F-4D97-AF65-F5344CB8AC3E}">
        <p14:creationId xmlns:p14="http://schemas.microsoft.com/office/powerpoint/2010/main" val="3092593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588" r="7013"/>
          <a:stretch/>
        </p:blipFill>
        <p:spPr>
          <a:xfrm>
            <a:off x="0" y="0"/>
            <a:ext cx="4937760" cy="6858000"/>
          </a:xfrm>
          <a:prstGeom prst="rect">
            <a:avLst/>
          </a:prstGeom>
        </p:spPr>
      </p:pic>
      <p:sp>
        <p:nvSpPr>
          <p:cNvPr id="2" name="Title 1"/>
          <p:cNvSpPr>
            <a:spLocks noGrp="1"/>
          </p:cNvSpPr>
          <p:nvPr>
            <p:ph type="ctrTitle"/>
          </p:nvPr>
        </p:nvSpPr>
        <p:spPr>
          <a:xfrm>
            <a:off x="4937760" y="1122363"/>
            <a:ext cx="657292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4937760" y="3602038"/>
            <a:ext cx="657292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2205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7983"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583680" y="987425"/>
            <a:ext cx="477170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17983"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70074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46" y="0"/>
            <a:ext cx="2286000" cy="6858000"/>
          </a:xfrm>
          <a:prstGeom prst="rect">
            <a:avLst/>
          </a:prstGeom>
        </p:spPr>
      </p:pic>
    </p:spTree>
    <p:extLst>
      <p:ext uri="{BB962C8B-B14F-4D97-AF65-F5344CB8AC3E}">
        <p14:creationId xmlns:p14="http://schemas.microsoft.com/office/powerpoint/2010/main" val="242865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a:extLst>
              <a:ext uri="{FF2B5EF4-FFF2-40B4-BE49-F238E27FC236}">
                <a16:creationId xmlns:a16="http://schemas.microsoft.com/office/drawing/2014/main" id="{0246D58D-B400-4598-9B27-32696D3A3B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9" name="Picture 8">
            <a:extLst>
              <a:ext uri="{FF2B5EF4-FFF2-40B4-BE49-F238E27FC236}">
                <a16:creationId xmlns:a16="http://schemas.microsoft.com/office/drawing/2014/main" id="{2E8364CE-C36C-4B16-8D6C-AEA558D00B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10" name="Picture 9">
            <a:extLst>
              <a:ext uri="{FF2B5EF4-FFF2-40B4-BE49-F238E27FC236}">
                <a16:creationId xmlns:a16="http://schemas.microsoft.com/office/drawing/2014/main" id="{E6022468-492E-4C8B-93D6-DF931987A90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2729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63500" y="1709738"/>
            <a:ext cx="8883949"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463500" y="4589463"/>
            <a:ext cx="888394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379144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74258" y="365125"/>
            <a:ext cx="8879541" cy="1325563"/>
          </a:xfrm>
        </p:spPr>
        <p:txBody>
          <a:bodyPr/>
          <a:lstStyle/>
          <a:p>
            <a:r>
              <a:rPr lang="en-US"/>
              <a:t>Click to edit Master title style</a:t>
            </a:r>
          </a:p>
        </p:txBody>
      </p:sp>
      <p:sp>
        <p:nvSpPr>
          <p:cNvPr id="3" name="Content Placeholder 2"/>
          <p:cNvSpPr>
            <a:spLocks noGrp="1"/>
          </p:cNvSpPr>
          <p:nvPr>
            <p:ph sz="half" idx="1"/>
          </p:nvPr>
        </p:nvSpPr>
        <p:spPr>
          <a:xfrm>
            <a:off x="7010399"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474258"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03467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47173" y="365125"/>
            <a:ext cx="8915400" cy="1325563"/>
          </a:xfrm>
        </p:spPr>
        <p:txBody>
          <a:bodyPr/>
          <a:lstStyle/>
          <a:p>
            <a:r>
              <a:rPr lang="en-US"/>
              <a:t>Click to edit Master title style</a:t>
            </a:r>
          </a:p>
        </p:txBody>
      </p:sp>
      <p:sp>
        <p:nvSpPr>
          <p:cNvPr id="3" name="Text Placeholder 2"/>
          <p:cNvSpPr>
            <a:spLocks noGrp="1"/>
          </p:cNvSpPr>
          <p:nvPr>
            <p:ph type="body" idx="1"/>
          </p:nvPr>
        </p:nvSpPr>
        <p:spPr>
          <a:xfrm>
            <a:off x="2447173" y="1711325"/>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447173" y="2535237"/>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32811" y="1713437"/>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32811" y="2537349"/>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7579DB2-8F4E-49A5-8EDC-40FCA9249E7D}"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14" y="0"/>
            <a:ext cx="2286000" cy="6858000"/>
          </a:xfrm>
          <a:prstGeom prst="rect">
            <a:avLst/>
          </a:prstGeom>
        </p:spPr>
      </p:pic>
    </p:spTree>
    <p:extLst>
      <p:ext uri="{BB962C8B-B14F-4D97-AF65-F5344CB8AC3E}">
        <p14:creationId xmlns:p14="http://schemas.microsoft.com/office/powerpoint/2010/main" val="252877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81834" y="365125"/>
            <a:ext cx="8771965" cy="1325563"/>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7579DB2-8F4E-49A5-8EDC-40FCA9249E7D}"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6884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579DB2-8F4E-49A5-8EDC-40FCA9249E7D}"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6" name="Picture 5">
            <a:extLst>
              <a:ext uri="{FF2B5EF4-FFF2-40B4-BE49-F238E27FC236}">
                <a16:creationId xmlns:a16="http://schemas.microsoft.com/office/drawing/2014/main" id="{08B80FE1-29CB-4563-AF40-72DBD6096DE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7" name="Picture 6">
            <a:extLst>
              <a:ext uri="{FF2B5EF4-FFF2-40B4-BE49-F238E27FC236}">
                <a16:creationId xmlns:a16="http://schemas.microsoft.com/office/drawing/2014/main" id="{91909F24-CF95-4374-9E6D-B1A144BF1AA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101543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4201"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562164" y="987425"/>
            <a:ext cx="479322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6420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81420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7C86CC-5BA4-4757-9D8E-1147AC979DD3}" type="datetimeFigureOut">
              <a:rPr lang="en-US" smtClean="0"/>
              <a:t>6/11/2019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79DB2-8F4E-49A5-8EDC-40FCA9249E7D}" type="slidenum">
              <a:rPr lang="en-US" smtClean="0"/>
              <a:t>‹#›</a:t>
            </a:fld>
            <a:endParaRPr lang="en-US"/>
          </a:p>
        </p:txBody>
      </p:sp>
    </p:spTree>
    <p:extLst>
      <p:ext uri="{BB962C8B-B14F-4D97-AF65-F5344CB8AC3E}">
        <p14:creationId xmlns:p14="http://schemas.microsoft.com/office/powerpoint/2010/main" val="1572312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4" r:id="rId7"/>
    <p:sldLayoutId id="2147483655" r:id="rId8"/>
    <p:sldLayoutId id="2147483656" r:id="rId9"/>
    <p:sldLayoutId id="2147483657" r:id="rId10"/>
  </p:sldLayoutIdLst>
  <p:txStyles>
    <p:title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biblegateway.com/passage/?search=matthew+18&amp;version=NIV#fen-NIV-23743c" TargetMode="External"/><Relationship Id="rId2" Type="http://schemas.openxmlformats.org/officeDocument/2006/relationships/hyperlink" Target="https://www.biblegateway.com/passage/?search=matthew+18&amp;version=NIV#fen-NIV-23743b" TargetMode="External"/><Relationship Id="rId1" Type="http://schemas.openxmlformats.org/officeDocument/2006/relationships/slideLayout" Target="../slideLayouts/slideLayout7.xml"/><Relationship Id="rId6" Type="http://schemas.openxmlformats.org/officeDocument/2006/relationships/hyperlink" Target="https://www.biblegateway.com/passage/?search=matthew+18&amp;version=NIV#fen-NIV-23746f" TargetMode="External"/><Relationship Id="rId5" Type="http://schemas.openxmlformats.org/officeDocument/2006/relationships/hyperlink" Target="https://www.biblegateway.com/passage/?search=matthew+18&amp;version=NIV#fen-NIV-23746e" TargetMode="External"/><Relationship Id="rId4" Type="http://schemas.openxmlformats.org/officeDocument/2006/relationships/hyperlink" Target="https://www.biblegateway.com/passage/?search=matthew+18&amp;version=NIV#fen-NIV-23744d"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publicdomainpictures.net/view-image.php?image=20696&amp;picture=praying-hands"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subloggerspot.wordpress.com/2013/07/13/confusing-confusion"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Conflict Resolution or Don’t Waste a Crisis</a:t>
            </a:r>
          </a:p>
        </p:txBody>
      </p:sp>
      <p:sp>
        <p:nvSpPr>
          <p:cNvPr id="3" name="Subtitle 2"/>
          <p:cNvSpPr>
            <a:spLocks noGrp="1"/>
          </p:cNvSpPr>
          <p:nvPr>
            <p:ph type="subTitle" idx="1"/>
          </p:nvPr>
        </p:nvSpPr>
        <p:spPr/>
        <p:txBody>
          <a:bodyPr>
            <a:normAutofit lnSpcReduction="10000"/>
          </a:bodyPr>
          <a:lstStyle/>
          <a:p>
            <a:r>
              <a:rPr lang="en-US" dirty="0"/>
              <a:t>2019 Annual Conference</a:t>
            </a:r>
          </a:p>
          <a:p>
            <a:endParaRPr lang="en-US" dirty="0"/>
          </a:p>
          <a:p>
            <a:r>
              <a:rPr lang="en-US" dirty="0"/>
              <a:t>Theresa Jennings </a:t>
            </a:r>
          </a:p>
          <a:p>
            <a:r>
              <a:rPr lang="en-US" dirty="0"/>
              <a:t>Jim Hawley</a:t>
            </a:r>
          </a:p>
        </p:txBody>
      </p:sp>
    </p:spTree>
    <p:extLst>
      <p:ext uri="{BB962C8B-B14F-4D97-AF65-F5344CB8AC3E}">
        <p14:creationId xmlns:p14="http://schemas.microsoft.com/office/powerpoint/2010/main" val="1436091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474258" y="365125"/>
            <a:ext cx="9477336" cy="1325563"/>
          </a:xfrm>
        </p:spPr>
        <p:txBody>
          <a:bodyPr>
            <a:noAutofit/>
          </a:bodyPr>
          <a:lstStyle/>
          <a:p>
            <a:r>
              <a:rPr lang="en-US" sz="3600" dirty="0"/>
              <a:t>The 13 Behaviors of High-Trust Leaders – </a:t>
            </a:r>
            <a:br>
              <a:rPr lang="en-US" sz="3600" dirty="0"/>
            </a:br>
            <a:r>
              <a:rPr lang="en-US" sz="3600" dirty="0"/>
              <a:t>Trust, it’s the One thing that Changes Everything</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p:txBody>
          <a:bodyPr/>
          <a:lstStyle/>
          <a:p>
            <a:pPr marL="692150" lvl="1" indent="-577850">
              <a:lnSpc>
                <a:spcPct val="100000"/>
              </a:lnSpc>
              <a:buClr>
                <a:schemeClr val="folHlink"/>
              </a:buClr>
              <a:buFont typeface="Arial" charset="0"/>
              <a:buAutoNum type="arabicPeriod" startAt="8"/>
            </a:pPr>
            <a:r>
              <a:rPr lang="en-US" sz="2800" dirty="0"/>
              <a:t>Confront Reality</a:t>
            </a:r>
          </a:p>
          <a:p>
            <a:pPr marL="692150" lvl="1" indent="-577850">
              <a:lnSpc>
                <a:spcPct val="100000"/>
              </a:lnSpc>
              <a:buClr>
                <a:schemeClr val="folHlink"/>
              </a:buClr>
              <a:buFont typeface="Arial" charset="0"/>
              <a:buAutoNum type="arabicPeriod" startAt="8"/>
            </a:pPr>
            <a:r>
              <a:rPr lang="en-US" sz="2800" dirty="0"/>
              <a:t>Clarify Expectations</a:t>
            </a:r>
          </a:p>
          <a:p>
            <a:pPr marL="692150" lvl="1" indent="-577850">
              <a:lnSpc>
                <a:spcPct val="100000"/>
              </a:lnSpc>
              <a:buClr>
                <a:schemeClr val="folHlink"/>
              </a:buClr>
              <a:buFont typeface="Arial" charset="0"/>
              <a:buAutoNum type="arabicPeriod" startAt="8"/>
            </a:pPr>
            <a:r>
              <a:rPr lang="en-US" sz="2800" dirty="0"/>
              <a:t>Practice Accountability</a:t>
            </a:r>
          </a:p>
          <a:p>
            <a:pPr marL="692150" lvl="1" indent="-577850">
              <a:lnSpc>
                <a:spcPct val="100000"/>
              </a:lnSpc>
              <a:buClr>
                <a:schemeClr val="folHlink"/>
              </a:buClr>
              <a:buFont typeface="Arial" charset="0"/>
              <a:buAutoNum type="arabicPeriod" startAt="8"/>
            </a:pPr>
            <a:r>
              <a:rPr lang="en-US" sz="2800" dirty="0"/>
              <a:t>Listen First</a:t>
            </a:r>
          </a:p>
          <a:p>
            <a:pPr marL="692150" lvl="1" indent="-577850">
              <a:lnSpc>
                <a:spcPct val="100000"/>
              </a:lnSpc>
              <a:buClr>
                <a:schemeClr val="folHlink"/>
              </a:buClr>
              <a:buFont typeface="Arial" charset="0"/>
              <a:buAutoNum type="arabicPeriod" startAt="8"/>
            </a:pPr>
            <a:r>
              <a:rPr lang="en-US" sz="2800" dirty="0"/>
              <a:t>Keep Commitments</a:t>
            </a:r>
          </a:p>
          <a:p>
            <a:pPr marL="692150" lvl="1" indent="-577850">
              <a:lnSpc>
                <a:spcPct val="100000"/>
              </a:lnSpc>
              <a:buClr>
                <a:schemeClr val="folHlink"/>
              </a:buClr>
              <a:buFont typeface="Arial" charset="0"/>
              <a:buAutoNum type="arabicPeriod" startAt="8"/>
            </a:pPr>
            <a:r>
              <a:rPr lang="en-US" sz="2800" dirty="0"/>
              <a:t>Extend Trust</a:t>
            </a:r>
          </a:p>
          <a:p>
            <a:endParaRPr lang="en-US" dirty="0"/>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p:txBody>
          <a:bodyPr/>
          <a:lstStyle/>
          <a:p>
            <a:pPr marL="508000" lvl="1" indent="-393700">
              <a:buFont typeface="Arial" charset="0"/>
              <a:buAutoNum type="arabicPeriod"/>
            </a:pPr>
            <a:r>
              <a:rPr lang="en-US" sz="2800" dirty="0"/>
              <a:t>Talk Straight</a:t>
            </a:r>
          </a:p>
          <a:p>
            <a:pPr marL="508000" lvl="1" indent="-393700">
              <a:buFont typeface="Arial" charset="0"/>
              <a:buAutoNum type="arabicPeriod"/>
            </a:pPr>
            <a:r>
              <a:rPr lang="en-US" sz="2800" dirty="0"/>
              <a:t>Demonstrate Respect</a:t>
            </a:r>
          </a:p>
          <a:p>
            <a:pPr marL="508000" lvl="1" indent="-393700">
              <a:buFont typeface="Arial" charset="0"/>
              <a:buAutoNum type="arabicPeriod"/>
            </a:pPr>
            <a:r>
              <a:rPr lang="en-US" sz="2800" dirty="0"/>
              <a:t>Create Transparency</a:t>
            </a:r>
          </a:p>
          <a:p>
            <a:pPr marL="508000" lvl="1" indent="-393700">
              <a:buFont typeface="Arial" charset="0"/>
              <a:buAutoNum type="arabicPeriod"/>
            </a:pPr>
            <a:r>
              <a:rPr lang="en-US" sz="2800" dirty="0"/>
              <a:t>Right Wrongs</a:t>
            </a:r>
          </a:p>
          <a:p>
            <a:pPr marL="508000" lvl="1" indent="-393700">
              <a:buFont typeface="Arial" charset="0"/>
              <a:buAutoNum type="arabicPeriod"/>
            </a:pPr>
            <a:r>
              <a:rPr lang="en-US" sz="2800" dirty="0"/>
              <a:t>Show Loyalty</a:t>
            </a:r>
          </a:p>
          <a:p>
            <a:pPr marL="508000" lvl="1" indent="-393700">
              <a:buFont typeface="Arial" charset="0"/>
              <a:buAutoNum type="arabicPeriod"/>
            </a:pPr>
            <a:r>
              <a:rPr lang="en-US" sz="2800" dirty="0"/>
              <a:t>Deliver Results</a:t>
            </a:r>
          </a:p>
          <a:p>
            <a:pPr marL="508000" lvl="1" indent="-393700">
              <a:buFont typeface="Arial" charset="0"/>
              <a:buAutoNum type="arabicPeriod"/>
            </a:pPr>
            <a:r>
              <a:rPr lang="en-US" sz="2800" dirty="0"/>
              <a:t>Get Better</a:t>
            </a:r>
          </a:p>
          <a:p>
            <a:endParaRPr lang="en-US" dirty="0"/>
          </a:p>
        </p:txBody>
      </p:sp>
      <p:sp>
        <p:nvSpPr>
          <p:cNvPr id="6" name="TextBox 5">
            <a:extLst>
              <a:ext uri="{FF2B5EF4-FFF2-40B4-BE49-F238E27FC236}">
                <a16:creationId xmlns:a16="http://schemas.microsoft.com/office/drawing/2014/main" id="{13271C55-A979-1043-847E-064A9AD7DBDF}"/>
              </a:ext>
            </a:extLst>
          </p:cNvPr>
          <p:cNvSpPr txBox="1"/>
          <p:nvPr/>
        </p:nvSpPr>
        <p:spPr>
          <a:xfrm>
            <a:off x="2958759" y="5569545"/>
            <a:ext cx="2693504" cy="923330"/>
          </a:xfrm>
          <a:prstGeom prst="rect">
            <a:avLst/>
          </a:prstGeom>
          <a:solidFill>
            <a:schemeClr val="accent1"/>
          </a:solidFill>
        </p:spPr>
        <p:txBody>
          <a:bodyPr wrap="square" rtlCol="0">
            <a:spAutoFit/>
          </a:bodyPr>
          <a:lstStyle/>
          <a:p>
            <a:r>
              <a:rPr lang="en-US" b="1" dirty="0">
                <a:solidFill>
                  <a:srgbClr val="FFC000"/>
                </a:solidFill>
              </a:rPr>
              <a:t>These behaviors are common sense but not common practice</a:t>
            </a:r>
          </a:p>
        </p:txBody>
      </p:sp>
      <p:pic>
        <p:nvPicPr>
          <p:cNvPr id="1026" name="Picture 2" descr="The Speed of Trust">
            <a:extLst>
              <a:ext uri="{FF2B5EF4-FFF2-40B4-BE49-F238E27FC236}">
                <a16:creationId xmlns:a16="http://schemas.microsoft.com/office/drawing/2014/main" id="{7A09D38B-CE84-B44E-B626-D606DBE4AB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0512" y="4794250"/>
            <a:ext cx="3556000" cy="2063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D09A1C2-030E-D747-9670-2B20D336C34D}"/>
              </a:ext>
            </a:extLst>
          </p:cNvPr>
          <p:cNvSpPr txBox="1"/>
          <p:nvPr/>
        </p:nvSpPr>
        <p:spPr>
          <a:xfrm>
            <a:off x="5988676" y="5666704"/>
            <a:ext cx="1944710" cy="646331"/>
          </a:xfrm>
          <a:prstGeom prst="rect">
            <a:avLst/>
          </a:prstGeom>
          <a:noFill/>
        </p:spPr>
        <p:txBody>
          <a:bodyPr wrap="square" rtlCol="0">
            <a:spAutoFit/>
          </a:bodyPr>
          <a:lstStyle/>
          <a:p>
            <a:r>
              <a:rPr lang="en-US" dirty="0"/>
              <a:t>Hot Dog Man video</a:t>
            </a:r>
          </a:p>
        </p:txBody>
      </p:sp>
    </p:spTree>
    <p:extLst>
      <p:ext uri="{BB962C8B-B14F-4D97-AF65-F5344CB8AC3E}">
        <p14:creationId xmlns:p14="http://schemas.microsoft.com/office/powerpoint/2010/main" val="420046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otdog">
            <a:hlinkClick r:id="" action="ppaction://media"/>
            <a:extLst>
              <a:ext uri="{FF2B5EF4-FFF2-40B4-BE49-F238E27FC236}">
                <a16:creationId xmlns:a16="http://schemas.microsoft.com/office/drawing/2014/main" id="{41CCB973-23A2-4B6D-A6F5-3FB1CB10973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46922" y="62948"/>
            <a:ext cx="10098156" cy="6732104"/>
          </a:xfrm>
          <a:prstGeom prst="rect">
            <a:avLst/>
          </a:prstGeom>
        </p:spPr>
      </p:pic>
    </p:spTree>
    <p:extLst>
      <p:ext uri="{BB962C8B-B14F-4D97-AF65-F5344CB8AC3E}">
        <p14:creationId xmlns:p14="http://schemas.microsoft.com/office/powerpoint/2010/main" val="188839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1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3409" y="731836"/>
            <a:ext cx="8229600" cy="514331"/>
          </a:xfrm>
        </p:spPr>
        <p:txBody>
          <a:bodyPr>
            <a:normAutofit/>
          </a:bodyPr>
          <a:lstStyle/>
          <a:p>
            <a:pPr algn="l"/>
            <a:r>
              <a:rPr lang="en-US" sz="2800" dirty="0">
                <a:latin typeface="Avenir Black"/>
                <a:cs typeface="Avenir Black"/>
              </a:rPr>
              <a:t>What is Conflict? </a:t>
            </a:r>
            <a:endParaRPr lang="en-US" sz="2800" dirty="0"/>
          </a:p>
        </p:txBody>
      </p:sp>
      <p:sp>
        <p:nvSpPr>
          <p:cNvPr id="8" name="Content Placeholder 7"/>
          <p:cNvSpPr>
            <a:spLocks noGrp="1"/>
          </p:cNvSpPr>
          <p:nvPr>
            <p:ph idx="1"/>
          </p:nvPr>
        </p:nvSpPr>
        <p:spPr/>
        <p:txBody>
          <a:bodyPr>
            <a:normAutofit/>
          </a:bodyPr>
          <a:lstStyle/>
          <a:p>
            <a:pPr>
              <a:lnSpc>
                <a:spcPct val="80000"/>
              </a:lnSpc>
            </a:pPr>
            <a:r>
              <a:rPr lang="en-US" sz="2000" dirty="0"/>
              <a:t>To come into collision or disagreement; be contradictory, at variance, or in opposition; clash: </a:t>
            </a:r>
          </a:p>
          <a:p>
            <a:pPr>
              <a:lnSpc>
                <a:spcPct val="80000"/>
              </a:lnSpc>
            </a:pPr>
            <a:r>
              <a:rPr lang="en-US" sz="2000" dirty="0"/>
              <a:t>To fight or contend; do battle. </a:t>
            </a:r>
          </a:p>
          <a:p>
            <a:pPr>
              <a:lnSpc>
                <a:spcPct val="80000"/>
              </a:lnSpc>
            </a:pPr>
            <a:r>
              <a:rPr lang="en-US" sz="2000" dirty="0"/>
              <a:t>A fight, battle, or struggle, esp. a prolonged struggle; strife. </a:t>
            </a:r>
          </a:p>
          <a:p>
            <a:pPr>
              <a:lnSpc>
                <a:spcPct val="80000"/>
              </a:lnSpc>
            </a:pPr>
            <a:r>
              <a:rPr lang="en-US" sz="2000" dirty="0"/>
              <a:t>Controversy; quarrel: conflicts between parties. </a:t>
            </a:r>
          </a:p>
          <a:p>
            <a:pPr>
              <a:lnSpc>
                <a:spcPct val="80000"/>
              </a:lnSpc>
            </a:pPr>
            <a:r>
              <a:rPr lang="en-US" sz="2000" dirty="0"/>
              <a:t> Discord of action, feeling, or effect; antagonism or opposition, as of interests or principles: a conflict of ideas.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347" y="4230689"/>
            <a:ext cx="2857500"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750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a:extLst>
              <a:ext uri="{FF2B5EF4-FFF2-40B4-BE49-F238E27FC236}">
                <a16:creationId xmlns:a16="http://schemas.microsoft.com/office/drawing/2014/main" id="{248BC2C5-E619-9141-B964-E4C3021EE7F3}"/>
              </a:ext>
            </a:extLst>
          </p:cNvPr>
          <p:cNvSpPr>
            <a:spLocks noGrp="1" noChangeArrowheads="1"/>
          </p:cNvSpPr>
          <p:nvPr>
            <p:ph type="title"/>
          </p:nvPr>
        </p:nvSpPr>
        <p:spPr/>
        <p:txBody>
          <a:bodyPr/>
          <a:lstStyle/>
          <a:p>
            <a:r>
              <a:rPr lang="en-US" altLang="en-US" sz="3200"/>
              <a:t>Factors Associated with </a:t>
            </a:r>
            <a:r>
              <a:rPr lang="en-US" altLang="en-US" sz="3200" u="sng"/>
              <a:t>Ineffective</a:t>
            </a:r>
            <a:r>
              <a:rPr lang="en-US" altLang="en-US" sz="3200"/>
              <a:t> Teamwork</a:t>
            </a:r>
          </a:p>
        </p:txBody>
      </p:sp>
      <p:sp>
        <p:nvSpPr>
          <p:cNvPr id="32771" name="Rectangle 3">
            <a:extLst>
              <a:ext uri="{FF2B5EF4-FFF2-40B4-BE49-F238E27FC236}">
                <a16:creationId xmlns:a16="http://schemas.microsoft.com/office/drawing/2014/main" id="{671F5104-C6BA-8B4E-A2CD-0A79F3125062}"/>
              </a:ext>
            </a:extLst>
          </p:cNvPr>
          <p:cNvSpPr>
            <a:spLocks noGrp="1" noChangeArrowheads="1"/>
          </p:cNvSpPr>
          <p:nvPr>
            <p:ph type="body" idx="1"/>
          </p:nvPr>
        </p:nvSpPr>
        <p:spPr/>
        <p:txBody>
          <a:bodyPr/>
          <a:lstStyle/>
          <a:p>
            <a:pPr marL="533400" indent="-533400">
              <a:lnSpc>
                <a:spcPct val="80000"/>
              </a:lnSpc>
            </a:pPr>
            <a:r>
              <a:rPr lang="en-US" altLang="en-US" sz="2000" dirty="0"/>
              <a:t>The following five items are the highest causes of a department not being a team:</a:t>
            </a:r>
          </a:p>
          <a:p>
            <a:pPr marL="533400" indent="-533400">
              <a:lnSpc>
                <a:spcPct val="80000"/>
              </a:lnSpc>
              <a:buFont typeface="Wingdings" pitchFamily="2" charset="2"/>
              <a:buAutoNum type="arabicPeriod"/>
            </a:pPr>
            <a:r>
              <a:rPr lang="en-US" altLang="en-US" sz="2000" b="1" dirty="0"/>
              <a:t>Lack of Trust</a:t>
            </a:r>
            <a:r>
              <a:rPr lang="en-US" altLang="en-US" sz="2000" dirty="0"/>
              <a:t>: either toward a employee or a manager. </a:t>
            </a:r>
          </a:p>
          <a:p>
            <a:pPr marL="533400" indent="-533400">
              <a:lnSpc>
                <a:spcPct val="80000"/>
              </a:lnSpc>
              <a:buFont typeface="Wingdings" pitchFamily="2" charset="2"/>
              <a:buAutoNum type="arabicPeriod"/>
            </a:pPr>
            <a:r>
              <a:rPr lang="en-US" altLang="en-US" sz="2000" b="1" dirty="0"/>
              <a:t>Fear of Conflict</a:t>
            </a:r>
            <a:r>
              <a:rPr lang="en-US" altLang="en-US" sz="2000" dirty="0"/>
              <a:t>: Attempting to avoid a individual or a group of individuals while at work to prevent any issues from occurring.</a:t>
            </a:r>
          </a:p>
          <a:p>
            <a:pPr marL="533400" indent="-533400">
              <a:lnSpc>
                <a:spcPct val="80000"/>
              </a:lnSpc>
              <a:buFont typeface="Wingdings" pitchFamily="2" charset="2"/>
              <a:buAutoNum type="arabicPeriod"/>
            </a:pPr>
            <a:r>
              <a:rPr lang="en-US" altLang="en-US" sz="2000" b="1" dirty="0"/>
              <a:t>Lack of commitment</a:t>
            </a:r>
            <a:r>
              <a:rPr lang="en-US" altLang="en-US" sz="2000" dirty="0"/>
              <a:t>: Individual that is not dedicated to their job and/or lack of work ethic</a:t>
            </a:r>
          </a:p>
          <a:p>
            <a:pPr marL="533400" indent="-533400">
              <a:lnSpc>
                <a:spcPct val="80000"/>
              </a:lnSpc>
              <a:buFont typeface="Wingdings" pitchFamily="2" charset="2"/>
              <a:buAutoNum type="arabicPeriod"/>
            </a:pPr>
            <a:r>
              <a:rPr lang="en-US" altLang="en-US" sz="2000" b="1" dirty="0"/>
              <a:t>Avoiding Accountability:</a:t>
            </a:r>
            <a:r>
              <a:rPr lang="en-US" altLang="en-US" sz="2000" dirty="0"/>
              <a:t> A individual that feels others are responsible for making the decisions, if it goes bad, not their fault.</a:t>
            </a:r>
          </a:p>
          <a:p>
            <a:pPr marL="533400" indent="-533400">
              <a:lnSpc>
                <a:spcPct val="80000"/>
              </a:lnSpc>
              <a:buFont typeface="Wingdings" pitchFamily="2" charset="2"/>
              <a:buAutoNum type="arabicPeriod"/>
            </a:pPr>
            <a:r>
              <a:rPr lang="en-US" altLang="en-US" sz="2000" b="1" dirty="0"/>
              <a:t>Lacks Attention to Detail</a:t>
            </a:r>
            <a:r>
              <a:rPr lang="en-US" altLang="en-US" sz="2000" dirty="0"/>
              <a:t>: One that does not take pride in their work</a:t>
            </a:r>
          </a:p>
          <a:p>
            <a:pPr marL="533400" indent="-533400">
              <a:lnSpc>
                <a:spcPct val="80000"/>
              </a:lnSpc>
              <a:buFont typeface="Wingdings" pitchFamily="2" charset="2"/>
              <a:buAutoNum type="arabicPeriod"/>
            </a:pPr>
            <a:endParaRPr lang="en-US" altLang="en-US" sz="2000" dirty="0"/>
          </a:p>
          <a:p>
            <a:pPr marL="533400" indent="-533400">
              <a:lnSpc>
                <a:spcPct val="80000"/>
              </a:lnSpc>
              <a:buFont typeface="Wingdings" pitchFamily="2" charset="2"/>
              <a:buAutoNum type="arabicPeriod"/>
            </a:pPr>
            <a:endParaRPr lang="en-US" altLang="en-US" sz="2000" dirty="0"/>
          </a:p>
        </p:txBody>
      </p:sp>
    </p:spTree>
    <p:extLst>
      <p:ext uri="{BB962C8B-B14F-4D97-AF65-F5344CB8AC3E}">
        <p14:creationId xmlns:p14="http://schemas.microsoft.com/office/powerpoint/2010/main" val="3929509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66730" y="668603"/>
            <a:ext cx="10253870" cy="474397"/>
          </a:xfrm>
        </p:spPr>
        <p:txBody>
          <a:bodyPr>
            <a:normAutofit fontScale="90000"/>
          </a:bodyPr>
          <a:lstStyle/>
          <a:p>
            <a:r>
              <a:rPr lang="en-US" sz="4000" b="1" dirty="0">
                <a:latin typeface="Calibri" panose="020F0502020204030204" pitchFamily="34" charset="0"/>
                <a:cs typeface="Calibri" panose="020F0502020204030204" pitchFamily="34" charset="0"/>
              </a:rPr>
              <a:t> </a:t>
            </a:r>
            <a:r>
              <a:rPr lang="en-US" sz="5400" b="1" dirty="0">
                <a:latin typeface="Calibri" panose="020F0502020204030204" pitchFamily="34" charset="0"/>
                <a:cs typeface="Calibri" panose="020F0502020204030204" pitchFamily="34" charset="0"/>
              </a:rPr>
              <a:t>Watch The Video And Ask Yourself…</a:t>
            </a:r>
          </a:p>
        </p:txBody>
      </p:sp>
      <p:sp>
        <p:nvSpPr>
          <p:cNvPr id="2" name="Content Placeholder 1"/>
          <p:cNvSpPr>
            <a:spLocks noGrp="1"/>
          </p:cNvSpPr>
          <p:nvPr>
            <p:ph idx="1"/>
          </p:nvPr>
        </p:nvSpPr>
        <p:spPr>
          <a:xfrm>
            <a:off x="2504891" y="2018590"/>
            <a:ext cx="11211442" cy="3599316"/>
          </a:xfrm>
        </p:spPr>
        <p:txBody>
          <a:bodyPr>
            <a:normAutofit/>
          </a:bodyPr>
          <a:lstStyle/>
          <a:p>
            <a:r>
              <a:rPr lang="en-US" sz="3600" dirty="0">
                <a:latin typeface="Calibri" panose="020F0502020204030204" pitchFamily="34" charset="0"/>
                <a:cs typeface="Calibri" panose="020F0502020204030204" pitchFamily="34" charset="0"/>
              </a:rPr>
              <a:t>What is conflict?</a:t>
            </a:r>
          </a:p>
          <a:p>
            <a:r>
              <a:rPr lang="en-US" sz="3600" dirty="0">
                <a:latin typeface="Calibri" panose="020F0502020204030204" pitchFamily="34" charset="0"/>
                <a:cs typeface="Calibri" panose="020F0502020204030204" pitchFamily="34" charset="0"/>
              </a:rPr>
              <a:t>Is conflict good or bad?</a:t>
            </a:r>
          </a:p>
          <a:p>
            <a:r>
              <a:rPr lang="en-US" sz="3600" dirty="0">
                <a:latin typeface="Calibri" panose="020F0502020204030204" pitchFamily="34" charset="0"/>
                <a:cs typeface="Calibri" panose="020F0502020204030204" pitchFamily="34" charset="0"/>
              </a:rPr>
              <a:t>Why does conflict happen or exist?</a:t>
            </a:r>
          </a:p>
          <a:p>
            <a:r>
              <a:rPr lang="en-US" sz="3600" dirty="0">
                <a:latin typeface="Calibri" panose="020F0502020204030204" pitchFamily="34" charset="0"/>
                <a:cs typeface="Calibri" panose="020F0502020204030204" pitchFamily="34" charset="0"/>
              </a:rPr>
              <a:t>Can anything constructive happen because of conflict?</a:t>
            </a:r>
          </a:p>
          <a:p>
            <a:r>
              <a:rPr lang="en-US" sz="3600" dirty="0">
                <a:latin typeface="Calibri" panose="020F0502020204030204" pitchFamily="34" charset="0"/>
                <a:cs typeface="Calibri" panose="020F0502020204030204" pitchFamily="34" charset="0"/>
              </a:rPr>
              <a:t>Is conflict avoidable?</a:t>
            </a:r>
          </a:p>
          <a:p>
            <a:endParaRPr lang="en-US"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198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 is Conflict">
            <a:hlinkClick r:id="" action="ppaction://media"/>
            <a:extLst>
              <a:ext uri="{FF2B5EF4-FFF2-40B4-BE49-F238E27FC236}">
                <a16:creationId xmlns:a16="http://schemas.microsoft.com/office/drawing/2014/main" id="{9CAB7F27-1AF3-4496-8767-2AF822C6FA43}"/>
              </a:ext>
            </a:extLst>
          </p:cNvPr>
          <p:cNvPicPr>
            <a:picLocks noChangeAspect="1"/>
          </p:cNvPicPr>
          <p:nvPr>
            <a:videoFile r:link="rId1"/>
            <p:extLst>
              <p:ext uri="{DAA4B4D4-6D71-4841-9C94-3DE7FCFB9230}">
                <p14:media xmlns:p14="http://schemas.microsoft.com/office/powerpoint/2010/main" r:embed="rId2">
                  <p14:trim st="9118.791999999999" end="7372.6388"/>
                </p14:media>
              </p:ext>
            </p:extLst>
          </p:nvPr>
        </p:nvPicPr>
        <p:blipFill>
          <a:blip r:embed="rId5"/>
          <a:stretch>
            <a:fillRect/>
          </a:stretch>
        </p:blipFill>
        <p:spPr>
          <a:xfrm>
            <a:off x="-1006867" y="-141018"/>
            <a:ext cx="12192000" cy="6858000"/>
          </a:xfrm>
          <a:prstGeom prst="rect">
            <a:avLst/>
          </a:prstGeom>
          <a:ln>
            <a:solidFill>
              <a:schemeClr val="bg2"/>
            </a:solidFill>
          </a:ln>
        </p:spPr>
      </p:pic>
    </p:spTree>
    <p:extLst>
      <p:ext uri="{BB962C8B-B14F-4D97-AF65-F5344CB8AC3E}">
        <p14:creationId xmlns:p14="http://schemas.microsoft.com/office/powerpoint/2010/main" val="32904292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10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DB3D71-DACD-4926-ACB1-F42C297EC46B}"/>
              </a:ext>
            </a:extLst>
          </p:cNvPr>
          <p:cNvSpPr txBox="1"/>
          <p:nvPr/>
        </p:nvSpPr>
        <p:spPr>
          <a:xfrm>
            <a:off x="3131820" y="543507"/>
            <a:ext cx="9875520" cy="1015663"/>
          </a:xfrm>
          <a:prstGeom prst="rect">
            <a:avLst/>
          </a:prstGeom>
          <a:noFill/>
        </p:spPr>
        <p:txBody>
          <a:bodyPr wrap="square" rtlCol="0">
            <a:spAutoFit/>
          </a:bodyPr>
          <a:lstStyle/>
          <a:p>
            <a:r>
              <a:rPr lang="en-US" sz="6000" b="1" dirty="0">
                <a:latin typeface="Calibri" panose="020F0502020204030204" pitchFamily="34" charset="0"/>
                <a:cs typeface="Calibri" panose="020F0502020204030204" pitchFamily="34" charset="0"/>
              </a:rPr>
              <a:t>Why Does Conflict Exist ?</a:t>
            </a:r>
          </a:p>
        </p:txBody>
      </p:sp>
      <p:sp>
        <p:nvSpPr>
          <p:cNvPr id="3" name="TextBox 2">
            <a:extLst>
              <a:ext uri="{FF2B5EF4-FFF2-40B4-BE49-F238E27FC236}">
                <a16:creationId xmlns:a16="http://schemas.microsoft.com/office/drawing/2014/main" id="{A378AD4E-3721-4134-A2F2-A7E3CA5B80D9}"/>
              </a:ext>
            </a:extLst>
          </p:cNvPr>
          <p:cNvSpPr txBox="1"/>
          <p:nvPr/>
        </p:nvSpPr>
        <p:spPr>
          <a:xfrm>
            <a:off x="2299252" y="1498262"/>
            <a:ext cx="9110870" cy="3539430"/>
          </a:xfrm>
          <a:prstGeom prst="rect">
            <a:avLst/>
          </a:prstGeom>
          <a:noFill/>
        </p:spPr>
        <p:txBody>
          <a:bodyPr wrap="square" rtlCol="0">
            <a:spAutoFit/>
          </a:bodyPr>
          <a:lstStyle/>
          <a:p>
            <a:pPr marL="685800" indent="-685800">
              <a:buFont typeface="Arial" panose="020B0604020202020204" pitchFamily="34" charset="0"/>
              <a:buChar char="•"/>
            </a:pPr>
            <a:r>
              <a:rPr lang="en-US" sz="3200" dirty="0">
                <a:latin typeface="Calibri" panose="020F0502020204030204" pitchFamily="34" charset="0"/>
                <a:cs typeface="Calibri" panose="020F0502020204030204" pitchFamily="34" charset="0"/>
              </a:rPr>
              <a:t>Everyone is different </a:t>
            </a:r>
          </a:p>
          <a:p>
            <a:pPr marL="685800" indent="-685800">
              <a:buFont typeface="Arial" panose="020B0604020202020204" pitchFamily="34" charset="0"/>
              <a:buChar char="•"/>
            </a:pPr>
            <a:r>
              <a:rPr lang="en-US" sz="3200" dirty="0">
                <a:latin typeface="Calibri" panose="020F0502020204030204" pitchFamily="34" charset="0"/>
                <a:cs typeface="Calibri" panose="020F0502020204030204" pitchFamily="34" charset="0"/>
              </a:rPr>
              <a:t>We have different lifestyles, perspectives, and personalities</a:t>
            </a:r>
          </a:p>
          <a:p>
            <a:pPr marL="685800" indent="-685800">
              <a:buFont typeface="Arial" panose="020B0604020202020204" pitchFamily="34" charset="0"/>
              <a:buChar char="•"/>
            </a:pPr>
            <a:r>
              <a:rPr lang="en-US" sz="3200" dirty="0">
                <a:latin typeface="Calibri" panose="020F0502020204030204" pitchFamily="34" charset="0"/>
                <a:cs typeface="Calibri" panose="020F0502020204030204" pitchFamily="34" charset="0"/>
              </a:rPr>
              <a:t>We lack understanding</a:t>
            </a:r>
          </a:p>
          <a:p>
            <a:pPr marL="685800" indent="-685800">
              <a:buFont typeface="Arial" panose="020B0604020202020204" pitchFamily="34" charset="0"/>
              <a:buChar char="•"/>
            </a:pPr>
            <a:r>
              <a:rPr lang="en-US" sz="3200" dirty="0">
                <a:latin typeface="Calibri" panose="020F0502020204030204" pitchFamily="34" charset="0"/>
                <a:cs typeface="Calibri" panose="020F0502020204030204" pitchFamily="34" charset="0"/>
              </a:rPr>
              <a:t>We have unclear or unfair expectations</a:t>
            </a:r>
          </a:p>
          <a:p>
            <a:pPr marL="685800" indent="-685800">
              <a:buFont typeface="Arial" panose="020B0604020202020204" pitchFamily="34" charset="0"/>
              <a:buChar char="•"/>
            </a:pPr>
            <a:r>
              <a:rPr lang="en-US" sz="3200" dirty="0">
                <a:latin typeface="Calibri" panose="020F0502020204030204" pitchFamily="34" charset="0"/>
                <a:cs typeface="Calibri" panose="020F0502020204030204" pitchFamily="34" charset="0"/>
              </a:rPr>
              <a:t>We have poor communication skills</a:t>
            </a:r>
          </a:p>
          <a:p>
            <a:pPr marL="685800" indent="-685800">
              <a:buFont typeface="Arial" panose="020B0604020202020204" pitchFamily="34" charset="0"/>
              <a:buChar char="•"/>
            </a:pPr>
            <a:r>
              <a:rPr lang="en-US" sz="3200" dirty="0">
                <a:latin typeface="Calibri" panose="020F0502020204030204" pitchFamily="34" charset="0"/>
                <a:cs typeface="Calibri" panose="020F0502020204030204" pitchFamily="34" charset="0"/>
              </a:rPr>
              <a:t>We live in a fallen world</a:t>
            </a:r>
          </a:p>
        </p:txBody>
      </p:sp>
      <p:sp>
        <p:nvSpPr>
          <p:cNvPr id="4" name="AutoShape 2" descr="Image result for pictures of a fallen world">
            <a:extLst>
              <a:ext uri="{FF2B5EF4-FFF2-40B4-BE49-F238E27FC236}">
                <a16:creationId xmlns:a16="http://schemas.microsoft.com/office/drawing/2014/main" id="{9A1E83EE-5DAC-4DF5-AF2F-1766EF0DDAB5}"/>
              </a:ext>
            </a:extLst>
          </p:cNvPr>
          <p:cNvSpPr>
            <a:spLocks noChangeAspect="1" noChangeArrowheads="1"/>
          </p:cNvSpPr>
          <p:nvPr/>
        </p:nvSpPr>
        <p:spPr bwMode="auto">
          <a:xfrm>
            <a:off x="3131820" y="435102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pictures of a fallen world">
            <a:extLst>
              <a:ext uri="{FF2B5EF4-FFF2-40B4-BE49-F238E27FC236}">
                <a16:creationId xmlns:a16="http://schemas.microsoft.com/office/drawing/2014/main" id="{16900CDA-205E-4C3C-B817-07228E92463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Image result for pictures of a fallen world">
            <a:extLst>
              <a:ext uri="{FF2B5EF4-FFF2-40B4-BE49-F238E27FC236}">
                <a16:creationId xmlns:a16="http://schemas.microsoft.com/office/drawing/2014/main" id="{6DC84F35-165C-4115-9905-814B8D7495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7852" y="3989081"/>
            <a:ext cx="3204838" cy="274797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001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C40AA0C-8731-4E3F-BE32-95E03C8714DF}"/>
              </a:ext>
            </a:extLst>
          </p:cNvPr>
          <p:cNvSpPr txBox="1"/>
          <p:nvPr/>
        </p:nvSpPr>
        <p:spPr>
          <a:xfrm>
            <a:off x="1008277" y="2305019"/>
            <a:ext cx="8663847" cy="3477875"/>
          </a:xfrm>
          <a:prstGeom prst="rect">
            <a:avLst/>
          </a:prstGeom>
          <a:noFill/>
        </p:spPr>
        <p:txBody>
          <a:bodyPr wrap="none" rtlCol="0">
            <a:spAutoFit/>
          </a:bodyPr>
          <a:lstStyle/>
          <a:p>
            <a:endParaRPr lang="en-US" sz="4000" b="1" dirty="0">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Conflict is bad</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Conflict is an automatic </a:t>
            </a:r>
          </a:p>
          <a:p>
            <a:r>
              <a:rPr lang="en-US" sz="3600" dirty="0">
                <a:latin typeface="Calibri" panose="020F0502020204030204" pitchFamily="34" charset="0"/>
                <a:cs typeface="Calibri" panose="020F0502020204030204" pitchFamily="34" charset="0"/>
              </a:rPr>
              <a:t>      sign of bad communication skills</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Conflict is a sign that you are a bad person</a:t>
            </a:r>
          </a:p>
          <a:p>
            <a:pPr marL="571500" indent="-571500">
              <a:buFont typeface="Arial" panose="020B0604020202020204" pitchFamily="34" charset="0"/>
              <a:buChar char="•"/>
            </a:pPr>
            <a:r>
              <a:rPr lang="en-US" sz="3600" dirty="0">
                <a:latin typeface="Calibri" panose="020F0502020204030204" pitchFamily="34" charset="0"/>
                <a:cs typeface="Calibri" panose="020F0502020204030204" pitchFamily="34" charset="0"/>
              </a:rPr>
              <a:t>Conflict will resolve itself over time</a:t>
            </a:r>
          </a:p>
        </p:txBody>
      </p:sp>
      <p:sp>
        <p:nvSpPr>
          <p:cNvPr id="10" name="TextBox 9">
            <a:extLst>
              <a:ext uri="{FF2B5EF4-FFF2-40B4-BE49-F238E27FC236}">
                <a16:creationId xmlns:a16="http://schemas.microsoft.com/office/drawing/2014/main" id="{90B898D1-759B-425C-AB1C-936C4A3321C7}"/>
              </a:ext>
            </a:extLst>
          </p:cNvPr>
          <p:cNvSpPr txBox="1"/>
          <p:nvPr/>
        </p:nvSpPr>
        <p:spPr>
          <a:xfrm>
            <a:off x="7520797" y="2026394"/>
            <a:ext cx="2943178" cy="923330"/>
          </a:xfrm>
          <a:prstGeom prst="rect">
            <a:avLst/>
          </a:prstGeom>
          <a:noFill/>
        </p:spPr>
        <p:txBody>
          <a:bodyPr wrap="none" rtlCol="0">
            <a:spAutoFit/>
          </a:bodyPr>
          <a:lstStyle/>
          <a:p>
            <a:r>
              <a:rPr lang="en-US" sz="5400" b="1" dirty="0">
                <a:latin typeface="Calibri" panose="020F0502020204030204" pitchFamily="34" charset="0"/>
                <a:cs typeface="Calibri" panose="020F0502020204030204" pitchFamily="34" charset="0"/>
              </a:rPr>
              <a:t>The Truth</a:t>
            </a:r>
          </a:p>
        </p:txBody>
      </p:sp>
      <p:sp>
        <p:nvSpPr>
          <p:cNvPr id="11" name="Rectangle 10">
            <a:extLst>
              <a:ext uri="{FF2B5EF4-FFF2-40B4-BE49-F238E27FC236}">
                <a16:creationId xmlns:a16="http://schemas.microsoft.com/office/drawing/2014/main" id="{B75C6D3E-07B0-47F2-847E-8BC7598A7509}"/>
              </a:ext>
            </a:extLst>
          </p:cNvPr>
          <p:cNvSpPr/>
          <p:nvPr/>
        </p:nvSpPr>
        <p:spPr>
          <a:xfrm>
            <a:off x="1598503" y="686752"/>
            <a:ext cx="10182578" cy="1200329"/>
          </a:xfrm>
          <a:prstGeom prst="rect">
            <a:avLst/>
          </a:prstGeom>
          <a:solidFill>
            <a:schemeClr val="bg1"/>
          </a:solidFill>
        </p:spPr>
        <p:txBody>
          <a:bodyPr wrap="square" lIns="91440" tIns="45720" rIns="91440" bIns="45720">
            <a:spAutoFit/>
          </a:bodyPr>
          <a:lstStyle/>
          <a:p>
            <a:pPr algn="ctr"/>
            <a:r>
              <a:rPr lang="en-US" sz="7200" b="1" dirty="0">
                <a:ln w="0"/>
                <a:latin typeface="Calibri" panose="020F0502020204030204" pitchFamily="34" charset="0"/>
                <a:cs typeface="Calibri" panose="020F0502020204030204" pitchFamily="34" charset="0"/>
              </a:rPr>
              <a:t>Myths vs. Truth</a:t>
            </a:r>
          </a:p>
        </p:txBody>
      </p:sp>
      <p:sp>
        <p:nvSpPr>
          <p:cNvPr id="2" name="TextBox 1">
            <a:extLst>
              <a:ext uri="{FF2B5EF4-FFF2-40B4-BE49-F238E27FC236}">
                <a16:creationId xmlns:a16="http://schemas.microsoft.com/office/drawing/2014/main" id="{BA8DE688-A394-45A6-B846-BACEBC3AF753}"/>
              </a:ext>
            </a:extLst>
          </p:cNvPr>
          <p:cNvSpPr txBox="1"/>
          <p:nvPr/>
        </p:nvSpPr>
        <p:spPr>
          <a:xfrm>
            <a:off x="1008277" y="2029197"/>
            <a:ext cx="3230564" cy="923330"/>
          </a:xfrm>
          <a:prstGeom prst="rect">
            <a:avLst/>
          </a:prstGeom>
          <a:noFill/>
        </p:spPr>
        <p:txBody>
          <a:bodyPr wrap="none" rtlCol="0">
            <a:spAutoFit/>
          </a:bodyPr>
          <a:lstStyle/>
          <a:p>
            <a:r>
              <a:rPr lang="en-US" sz="5400" b="1" dirty="0">
                <a:latin typeface="Calibri" panose="020F0502020204030204" pitchFamily="34" charset="0"/>
                <a:cs typeface="Calibri" panose="020F0502020204030204" pitchFamily="34" charset="0"/>
              </a:rPr>
              <a:t>The Myths</a:t>
            </a:r>
          </a:p>
        </p:txBody>
      </p:sp>
    </p:spTree>
    <p:extLst>
      <p:ext uri="{BB962C8B-B14F-4D97-AF65-F5344CB8AC3E}">
        <p14:creationId xmlns:p14="http://schemas.microsoft.com/office/powerpoint/2010/main" val="2094842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63213" y="426079"/>
            <a:ext cx="9613861" cy="1080938"/>
          </a:xfrm>
        </p:spPr>
        <p:txBody>
          <a:bodyPr>
            <a:normAutofit/>
          </a:bodyPr>
          <a:lstStyle/>
          <a:p>
            <a:r>
              <a:rPr lang="en-US" sz="5400" b="1" dirty="0">
                <a:latin typeface="Calibri" panose="020F0502020204030204" pitchFamily="34" charset="0"/>
                <a:cs typeface="Calibri" panose="020F0502020204030204" pitchFamily="34" charset="0"/>
              </a:rPr>
              <a:t>Unhealthy Responses To Conflict</a:t>
            </a:r>
          </a:p>
        </p:txBody>
      </p:sp>
      <p:sp>
        <p:nvSpPr>
          <p:cNvPr id="2" name="Content Placeholder 1"/>
          <p:cNvSpPr>
            <a:spLocks noGrp="1"/>
          </p:cNvSpPr>
          <p:nvPr>
            <p:ph idx="1"/>
          </p:nvPr>
        </p:nvSpPr>
        <p:spPr>
          <a:xfrm>
            <a:off x="2353532" y="1724628"/>
            <a:ext cx="9838468" cy="3408743"/>
          </a:xfrm>
        </p:spPr>
        <p:txBody>
          <a:bodyPr>
            <a:normAutofit fontScale="92500"/>
          </a:bodyPr>
          <a:lstStyle/>
          <a:p>
            <a:r>
              <a:rPr lang="en-US" sz="4000" b="1" dirty="0">
                <a:latin typeface="Calibri" panose="020F0502020204030204" pitchFamily="34" charset="0"/>
                <a:cs typeface="Calibri" panose="020F0502020204030204" pitchFamily="34" charset="0"/>
              </a:rPr>
              <a:t>Inability to recognize the importance of others</a:t>
            </a:r>
          </a:p>
          <a:p>
            <a:r>
              <a:rPr lang="en-US" sz="4000" b="1" dirty="0">
                <a:latin typeface="Calibri" panose="020F0502020204030204" pitchFamily="34" charset="0"/>
                <a:cs typeface="Calibri" panose="020F0502020204030204" pitchFamily="34" charset="0"/>
              </a:rPr>
              <a:t>Angry, hurtful and resentful reaction</a:t>
            </a:r>
          </a:p>
          <a:p>
            <a:r>
              <a:rPr lang="en-US" sz="4000" b="1" dirty="0">
                <a:latin typeface="Calibri" panose="020F0502020204030204" pitchFamily="34" charset="0"/>
                <a:cs typeface="Calibri" panose="020F0502020204030204" pitchFamily="34" charset="0"/>
              </a:rPr>
              <a:t>Withdrawal to punish</a:t>
            </a:r>
          </a:p>
          <a:p>
            <a:r>
              <a:rPr lang="en-US" sz="4000" b="1" dirty="0">
                <a:latin typeface="Calibri" panose="020F0502020204030204" pitchFamily="34" charset="0"/>
                <a:cs typeface="Calibri" panose="020F0502020204030204" pitchFamily="34" charset="0"/>
              </a:rPr>
              <a:t>Expectation of bad outcome</a:t>
            </a:r>
          </a:p>
          <a:p>
            <a:r>
              <a:rPr lang="en-US" sz="4000" b="1" dirty="0">
                <a:latin typeface="Calibri" panose="020F0502020204030204" pitchFamily="34" charset="0"/>
                <a:cs typeface="Calibri" panose="020F0502020204030204" pitchFamily="34" charset="0"/>
              </a:rPr>
              <a:t>Avoidance of Conflict</a:t>
            </a:r>
          </a:p>
          <a:p>
            <a:pPr marL="0" indent="0">
              <a:buNone/>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3776" y="3996585"/>
            <a:ext cx="3393919" cy="2562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1564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DB3D71-DACD-4926-ACB1-F42C297EC46B}"/>
              </a:ext>
            </a:extLst>
          </p:cNvPr>
          <p:cNvSpPr txBox="1"/>
          <p:nvPr/>
        </p:nvSpPr>
        <p:spPr>
          <a:xfrm>
            <a:off x="2697109" y="403780"/>
            <a:ext cx="9875520" cy="1015663"/>
          </a:xfrm>
          <a:prstGeom prst="rect">
            <a:avLst/>
          </a:prstGeom>
          <a:noFill/>
        </p:spPr>
        <p:txBody>
          <a:bodyPr wrap="square" rtlCol="0">
            <a:spAutoFit/>
          </a:bodyPr>
          <a:lstStyle/>
          <a:p>
            <a:r>
              <a:rPr lang="en-US" sz="6000" b="1" dirty="0">
                <a:latin typeface="Calibri" panose="020F0502020204030204" pitchFamily="34" charset="0"/>
                <a:cs typeface="Calibri" panose="020F0502020204030204" pitchFamily="34" charset="0"/>
              </a:rPr>
              <a:t>What Does Conflict Cause?</a:t>
            </a:r>
          </a:p>
        </p:txBody>
      </p:sp>
      <p:sp>
        <p:nvSpPr>
          <p:cNvPr id="3" name="TextBox 2">
            <a:extLst>
              <a:ext uri="{FF2B5EF4-FFF2-40B4-BE49-F238E27FC236}">
                <a16:creationId xmlns:a16="http://schemas.microsoft.com/office/drawing/2014/main" id="{A378AD4E-3721-4134-A2F2-A7E3CA5B80D9}"/>
              </a:ext>
            </a:extLst>
          </p:cNvPr>
          <p:cNvSpPr txBox="1"/>
          <p:nvPr/>
        </p:nvSpPr>
        <p:spPr>
          <a:xfrm>
            <a:off x="2703735" y="1643402"/>
            <a:ext cx="7283849" cy="4524315"/>
          </a:xfrm>
          <a:prstGeom prst="rect">
            <a:avLst/>
          </a:prstGeom>
          <a:noFill/>
        </p:spPr>
        <p:txBody>
          <a:bodyPr wrap="square" rtlCol="0">
            <a:spAutoFit/>
          </a:bodyPr>
          <a:lstStyle/>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Strong emotions and reactions</a:t>
            </a:r>
          </a:p>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Anger</a:t>
            </a:r>
          </a:p>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Hurt feelings</a:t>
            </a:r>
          </a:p>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Confusion</a:t>
            </a:r>
          </a:p>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Discomfort around people</a:t>
            </a:r>
          </a:p>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Damaged relationships</a:t>
            </a:r>
          </a:p>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Disappointment</a:t>
            </a:r>
          </a:p>
          <a:p>
            <a:pPr marL="685800" indent="-685800">
              <a:buFont typeface="Arial" panose="020B0604020202020204" pitchFamily="34" charset="0"/>
              <a:buChar char="•"/>
            </a:pPr>
            <a:r>
              <a:rPr lang="en-US" sz="3600" dirty="0">
                <a:latin typeface="Calibri" panose="020F0502020204030204" pitchFamily="34" charset="0"/>
                <a:cs typeface="Calibri" panose="020F0502020204030204" pitchFamily="34" charset="0"/>
              </a:rPr>
              <a:t>Health problems</a:t>
            </a:r>
          </a:p>
        </p:txBody>
      </p:sp>
      <p:sp>
        <p:nvSpPr>
          <p:cNvPr id="4" name="AutoShape 2" descr="Image result for pictures of a fallen world">
            <a:extLst>
              <a:ext uri="{FF2B5EF4-FFF2-40B4-BE49-F238E27FC236}">
                <a16:creationId xmlns:a16="http://schemas.microsoft.com/office/drawing/2014/main" id="{9A1E83EE-5DAC-4DF5-AF2F-1766EF0DDAB5}"/>
              </a:ext>
            </a:extLst>
          </p:cNvPr>
          <p:cNvSpPr>
            <a:spLocks noChangeAspect="1" noChangeArrowheads="1"/>
          </p:cNvSpPr>
          <p:nvPr/>
        </p:nvSpPr>
        <p:spPr bwMode="auto">
          <a:xfrm>
            <a:off x="3131820" y="435102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pictures of a fallen world">
            <a:extLst>
              <a:ext uri="{FF2B5EF4-FFF2-40B4-BE49-F238E27FC236}">
                <a16:creationId xmlns:a16="http://schemas.microsoft.com/office/drawing/2014/main" id="{16900CDA-205E-4C3C-B817-07228E92463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Related image">
            <a:extLst>
              <a:ext uri="{FF2B5EF4-FFF2-40B4-BE49-F238E27FC236}">
                <a16:creationId xmlns:a16="http://schemas.microsoft.com/office/drawing/2014/main" id="{18851330-B53F-4414-B6A1-ACCAD5273B5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218978">
            <a:off x="7171660" y="3442152"/>
            <a:ext cx="5328700" cy="399138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667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ticky note wall">
            <a:extLst>
              <a:ext uri="{FF2B5EF4-FFF2-40B4-BE49-F238E27FC236}">
                <a16:creationId xmlns:a16="http://schemas.microsoft.com/office/drawing/2014/main" id="{56A522DF-F158-4390-AB89-D452801B5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32420">
            <a:off x="2695361" y="726236"/>
            <a:ext cx="8015345" cy="4402683"/>
          </a:xfrm>
          <a:prstGeom prst="rect">
            <a:avLst/>
          </a:prstGeom>
          <a:ln w="228600" cap="sq" cmpd="thickThin">
            <a:solidFill>
              <a:srgbClr val="000000"/>
            </a:solidFill>
            <a:prstDash val="solid"/>
            <a:miter lim="800000"/>
          </a:ln>
          <a:effectLst>
            <a:innerShdw blurRad="76200">
              <a:srgbClr val="000000"/>
            </a:innerShdw>
          </a:effectLst>
          <a:extLst/>
        </p:spPr>
      </p:pic>
      <p:sp>
        <p:nvSpPr>
          <p:cNvPr id="2" name="TextBox 1">
            <a:extLst>
              <a:ext uri="{FF2B5EF4-FFF2-40B4-BE49-F238E27FC236}">
                <a16:creationId xmlns:a16="http://schemas.microsoft.com/office/drawing/2014/main" id="{584605E3-ED07-42D9-BD92-FFF4E6DF05F7}"/>
              </a:ext>
            </a:extLst>
          </p:cNvPr>
          <p:cNvSpPr txBox="1"/>
          <p:nvPr/>
        </p:nvSpPr>
        <p:spPr>
          <a:xfrm>
            <a:off x="228271" y="5604692"/>
            <a:ext cx="11735457" cy="461665"/>
          </a:xfrm>
          <a:prstGeom prst="rect">
            <a:avLst/>
          </a:prstGeom>
          <a:noFill/>
        </p:spPr>
        <p:txBody>
          <a:bodyPr wrap="none" rtlCol="0">
            <a:spAutoFit/>
          </a:bodyPr>
          <a:lstStyle/>
          <a:p>
            <a:r>
              <a:rPr lang="en-US" sz="2400" b="1" dirty="0">
                <a:latin typeface="Calibri" panose="020F0502020204030204" pitchFamily="34" charset="0"/>
                <a:cs typeface="Calibri" panose="020F0502020204030204" pitchFamily="34" charset="0"/>
              </a:rPr>
              <a:t>Place a sticky note on our wall – one conflict you are facing or dealing with in your ministry</a:t>
            </a:r>
          </a:p>
        </p:txBody>
      </p:sp>
    </p:spTree>
    <p:extLst>
      <p:ext uri="{BB962C8B-B14F-4D97-AF65-F5344CB8AC3E}">
        <p14:creationId xmlns:p14="http://schemas.microsoft.com/office/powerpoint/2010/main" val="1287520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930" y="646141"/>
            <a:ext cx="8229600" cy="514331"/>
          </a:xfrm>
        </p:spPr>
        <p:txBody>
          <a:bodyPr>
            <a:normAutofit/>
          </a:bodyPr>
          <a:lstStyle/>
          <a:p>
            <a:r>
              <a:rPr lang="en-US" sz="2800" b="1" dirty="0">
                <a:latin typeface="Arial" pitchFamily="34" charset="0"/>
              </a:rPr>
              <a:t>Five Steps to Conflict Resolution</a:t>
            </a:r>
          </a:p>
        </p:txBody>
      </p:sp>
      <p:sp>
        <p:nvSpPr>
          <p:cNvPr id="8" name="Content Placeholder 7"/>
          <p:cNvSpPr>
            <a:spLocks noGrp="1"/>
          </p:cNvSpPr>
          <p:nvPr>
            <p:ph idx="1"/>
          </p:nvPr>
        </p:nvSpPr>
        <p:spPr>
          <a:xfrm>
            <a:off x="3115851" y="1428730"/>
            <a:ext cx="8229600" cy="4525963"/>
          </a:xfrm>
        </p:spPr>
        <p:txBody>
          <a:bodyPr>
            <a:normAutofit fontScale="92500"/>
          </a:bodyPr>
          <a:lstStyle/>
          <a:p>
            <a:pPr marL="457200" indent="-457200">
              <a:buFont typeface="+mj-lt"/>
              <a:buAutoNum type="arabicPeriod"/>
            </a:pPr>
            <a:endParaRPr lang="en-US" sz="2000" dirty="0">
              <a:latin typeface="Arial" pitchFamily="34" charset="0"/>
            </a:endParaRPr>
          </a:p>
          <a:p>
            <a:pPr marL="457200" indent="-457200">
              <a:buFont typeface="+mj-lt"/>
              <a:buAutoNum type="arabicPeriod"/>
            </a:pPr>
            <a:r>
              <a:rPr lang="en-US" sz="2500" dirty="0"/>
              <a:t>Include only those concerned.</a:t>
            </a:r>
          </a:p>
          <a:p>
            <a:pPr marL="457200" indent="-457200">
              <a:buFont typeface="+mj-lt"/>
              <a:buAutoNum type="arabicPeriod"/>
            </a:pPr>
            <a:endParaRPr lang="en-US" sz="2500" dirty="0"/>
          </a:p>
          <a:p>
            <a:pPr marL="457200" indent="-457200">
              <a:buFont typeface="+mj-lt"/>
              <a:buAutoNum type="arabicPeriod"/>
            </a:pPr>
            <a:r>
              <a:rPr lang="en-US" sz="2500" dirty="0"/>
              <a:t>Give a description of the problem that respects all involved.</a:t>
            </a:r>
          </a:p>
          <a:p>
            <a:pPr marL="457200" indent="-457200">
              <a:buFont typeface="+mj-lt"/>
              <a:buAutoNum type="arabicPeriod"/>
            </a:pPr>
            <a:endParaRPr lang="en-US" sz="2500" dirty="0"/>
          </a:p>
          <a:p>
            <a:pPr marL="457200" indent="-457200">
              <a:buFont typeface="+mj-lt"/>
              <a:buAutoNum type="arabicPeriod"/>
            </a:pPr>
            <a:r>
              <a:rPr lang="en-US" sz="2500" dirty="0"/>
              <a:t>Agree to engage in dialog.</a:t>
            </a:r>
          </a:p>
          <a:p>
            <a:pPr marL="457200" indent="-457200">
              <a:buFont typeface="+mj-lt"/>
              <a:buAutoNum type="arabicPeriod"/>
            </a:pPr>
            <a:endParaRPr lang="en-US" sz="2500" dirty="0"/>
          </a:p>
          <a:p>
            <a:pPr marL="457200" indent="-457200">
              <a:buFont typeface="+mj-lt"/>
              <a:buAutoNum type="arabicPeriod"/>
            </a:pPr>
            <a:r>
              <a:rPr lang="en-US" sz="2500" dirty="0"/>
              <a:t>Find a good time and place with no distractions. </a:t>
            </a:r>
          </a:p>
          <a:p>
            <a:pPr marL="457200" indent="-457200">
              <a:buFont typeface="+mj-lt"/>
              <a:buAutoNum type="arabicPeriod"/>
            </a:pPr>
            <a:endParaRPr lang="en-US" sz="2500" dirty="0"/>
          </a:p>
          <a:p>
            <a:pPr marL="457200" indent="-457200">
              <a:buFont typeface="+mj-lt"/>
              <a:buAutoNum type="arabicPeriod"/>
            </a:pPr>
            <a:r>
              <a:rPr lang="en-US" sz="2500" dirty="0"/>
              <a:t>Get someone to write down ideas.</a:t>
            </a:r>
          </a:p>
          <a:p>
            <a:endParaRPr lang="en-US" sz="1200" dirty="0">
              <a:latin typeface="Avenir Book"/>
              <a:cs typeface="Avenir Book"/>
            </a:endParaRPr>
          </a:p>
        </p:txBody>
      </p:sp>
    </p:spTree>
    <p:extLst>
      <p:ext uri="{BB962C8B-B14F-4D97-AF65-F5344CB8AC3E}">
        <p14:creationId xmlns:p14="http://schemas.microsoft.com/office/powerpoint/2010/main" val="4071625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a:extLst>
              <a:ext uri="{FF2B5EF4-FFF2-40B4-BE49-F238E27FC236}">
                <a16:creationId xmlns:a16="http://schemas.microsoft.com/office/drawing/2014/main" id="{6E3EE538-FA19-4D98-A00D-41F73AF8CA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2635" y="950643"/>
            <a:ext cx="3075450" cy="20509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84F42A8-56A9-4DC1-8655-C8B693EC9DFE}"/>
              </a:ext>
            </a:extLst>
          </p:cNvPr>
          <p:cNvSpPr txBox="1"/>
          <p:nvPr/>
        </p:nvSpPr>
        <p:spPr>
          <a:xfrm>
            <a:off x="252602" y="3597099"/>
            <a:ext cx="7612546" cy="1231106"/>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We should be of the same mind as the Lord when we approach conflict resolution.</a:t>
            </a:r>
          </a:p>
          <a:p>
            <a:endParaRPr lang="en-US" dirty="0"/>
          </a:p>
        </p:txBody>
      </p:sp>
      <p:pic>
        <p:nvPicPr>
          <p:cNvPr id="1028" name="Picture 4" descr="Image result for people holding a cross">
            <a:extLst>
              <a:ext uri="{FF2B5EF4-FFF2-40B4-BE49-F238E27FC236}">
                <a16:creationId xmlns:a16="http://schemas.microsoft.com/office/drawing/2014/main" id="{1F7ED3A4-C7B5-4A29-A7E6-E22F5E769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9514" y="3509891"/>
            <a:ext cx="3634896" cy="24249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75346B3-1503-4DC8-8E8C-0601BACABE60}"/>
              </a:ext>
            </a:extLst>
          </p:cNvPr>
          <p:cNvSpPr txBox="1"/>
          <p:nvPr/>
        </p:nvSpPr>
        <p:spPr>
          <a:xfrm>
            <a:off x="4610659" y="193658"/>
            <a:ext cx="6107691" cy="1815882"/>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Conflict is contradictory to how we are to behave as Christians.</a:t>
            </a:r>
          </a:p>
          <a:p>
            <a:endParaRPr lang="en-US" sz="2800" b="1" dirty="0">
              <a:latin typeface="Calibri" panose="020F0502020204030204" pitchFamily="34" charset="0"/>
              <a:cs typeface="Calibri" panose="020F0502020204030204" pitchFamily="34" charset="0"/>
            </a:endParaRPr>
          </a:p>
          <a:p>
            <a:endParaRPr lang="en-US" sz="2800" b="1"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FBBA46CB-24DF-4298-917B-344D03BF1AC9}"/>
              </a:ext>
            </a:extLst>
          </p:cNvPr>
          <p:cNvSpPr txBox="1"/>
          <p:nvPr/>
        </p:nvSpPr>
        <p:spPr>
          <a:xfrm>
            <a:off x="4659984" y="2777045"/>
            <a:ext cx="5895127" cy="523220"/>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The goal of conflict resolution is unity. </a:t>
            </a:r>
          </a:p>
        </p:txBody>
      </p:sp>
      <p:sp>
        <p:nvSpPr>
          <p:cNvPr id="6" name="TextBox 5">
            <a:extLst>
              <a:ext uri="{FF2B5EF4-FFF2-40B4-BE49-F238E27FC236}">
                <a16:creationId xmlns:a16="http://schemas.microsoft.com/office/drawing/2014/main" id="{C3662E82-B4E3-4632-B413-51EDE77AA638}"/>
              </a:ext>
            </a:extLst>
          </p:cNvPr>
          <p:cNvSpPr txBox="1"/>
          <p:nvPr/>
        </p:nvSpPr>
        <p:spPr>
          <a:xfrm>
            <a:off x="284150" y="5540680"/>
            <a:ext cx="7380354" cy="523220"/>
          </a:xfrm>
          <a:prstGeom prst="rect">
            <a:avLst/>
          </a:prstGeom>
          <a:noFill/>
        </p:spPr>
        <p:txBody>
          <a:bodyPr wrap="none" rtlCol="0">
            <a:spAutoFit/>
          </a:bodyPr>
          <a:lstStyle/>
          <a:p>
            <a:r>
              <a:rPr lang="en-US" sz="2800" b="1" dirty="0">
                <a:latin typeface="Calibri" panose="020F0502020204030204" pitchFamily="34" charset="0"/>
                <a:cs typeface="Calibri" panose="020F0502020204030204" pitchFamily="34" charset="0"/>
              </a:rPr>
              <a:t>Jesus did not avoid conflict – he faced it head on</a:t>
            </a:r>
          </a:p>
        </p:txBody>
      </p:sp>
      <p:sp>
        <p:nvSpPr>
          <p:cNvPr id="2" name="TextBox 1">
            <a:extLst>
              <a:ext uri="{FF2B5EF4-FFF2-40B4-BE49-F238E27FC236}">
                <a16:creationId xmlns:a16="http://schemas.microsoft.com/office/drawing/2014/main" id="{92F52046-21CE-4192-946F-0878559721E9}"/>
              </a:ext>
            </a:extLst>
          </p:cNvPr>
          <p:cNvSpPr txBox="1"/>
          <p:nvPr/>
        </p:nvSpPr>
        <p:spPr>
          <a:xfrm>
            <a:off x="4610659" y="1317042"/>
            <a:ext cx="5944452" cy="1384995"/>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Conflict resolution is crucial within the Body of Christ, and forgiveness is essential.</a:t>
            </a:r>
          </a:p>
        </p:txBody>
      </p:sp>
      <p:sp>
        <p:nvSpPr>
          <p:cNvPr id="9" name="TextBox 8">
            <a:extLst>
              <a:ext uri="{FF2B5EF4-FFF2-40B4-BE49-F238E27FC236}">
                <a16:creationId xmlns:a16="http://schemas.microsoft.com/office/drawing/2014/main" id="{E9199757-26DA-4694-8189-0D239BB8C942}"/>
              </a:ext>
            </a:extLst>
          </p:cNvPr>
          <p:cNvSpPr txBox="1"/>
          <p:nvPr/>
        </p:nvSpPr>
        <p:spPr>
          <a:xfrm>
            <a:off x="252602" y="4722388"/>
            <a:ext cx="5980996" cy="523220"/>
          </a:xfrm>
          <a:prstGeom prst="rect">
            <a:avLst/>
          </a:prstGeom>
          <a:noFill/>
        </p:spPr>
        <p:txBody>
          <a:bodyPr wrap="none" rtlCol="0">
            <a:spAutoFit/>
          </a:bodyPr>
          <a:lstStyle/>
          <a:p>
            <a:r>
              <a:rPr lang="en-US" sz="2800" b="1" dirty="0">
                <a:latin typeface="Calibri" panose="020F0502020204030204" pitchFamily="34" charset="0"/>
                <a:cs typeface="Calibri" panose="020F0502020204030204" pitchFamily="34" charset="0"/>
              </a:rPr>
              <a:t>Follow God’s word and act accordingly</a:t>
            </a:r>
            <a:r>
              <a:rPr lang="en-US" dirty="0"/>
              <a:t>.</a:t>
            </a:r>
          </a:p>
        </p:txBody>
      </p:sp>
    </p:spTree>
    <p:extLst>
      <p:ext uri="{BB962C8B-B14F-4D97-AF65-F5344CB8AC3E}">
        <p14:creationId xmlns:p14="http://schemas.microsoft.com/office/powerpoint/2010/main" val="3101841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6842" y="272187"/>
            <a:ext cx="10205158" cy="1054250"/>
          </a:xfrm>
        </p:spPr>
        <p:txBody>
          <a:bodyPr>
            <a:normAutofit fontScale="90000"/>
          </a:bodyPr>
          <a:lstStyle/>
          <a:p>
            <a:r>
              <a:rPr lang="en-US" sz="4000" b="1" dirty="0">
                <a:latin typeface="Calibri" panose="020F0502020204030204" pitchFamily="34" charset="0"/>
                <a:cs typeface="Calibri" panose="020F0502020204030204" pitchFamily="34" charset="0"/>
              </a:rPr>
              <a:t>What Does The Bible Say About Conflict Resolution?</a:t>
            </a:r>
          </a:p>
        </p:txBody>
      </p:sp>
      <p:pic>
        <p:nvPicPr>
          <p:cNvPr id="3074" name="Picture 2" descr="Image result for Bible">
            <a:extLst>
              <a:ext uri="{FF2B5EF4-FFF2-40B4-BE49-F238E27FC236}">
                <a16:creationId xmlns:a16="http://schemas.microsoft.com/office/drawing/2014/main" id="{9291FD6B-8CB8-452F-937D-BBFD31F07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173" y="1592378"/>
            <a:ext cx="6860411" cy="4287757"/>
          </a:xfrm>
          <a:prstGeom prst="roundRect">
            <a:avLst>
              <a:gd name="adj" fmla="val 16667"/>
            </a:avLst>
          </a:prstGeom>
          <a:ln>
            <a:solidFill>
              <a:schemeClr val="bg1"/>
            </a:solidFill>
          </a:ln>
          <a:effectLst>
            <a:outerShdw blurRad="76200" dist="38100" dir="7800000" algn="tl" rotWithShape="0">
              <a:srgbClr val="000000">
                <a:alpha val="40000"/>
              </a:srgbClr>
            </a:outerShdw>
            <a:softEdge rad="635000"/>
          </a:effectLst>
          <a:scene3d>
            <a:camera prst="orthographicFront"/>
            <a:lightRig rig="contrasting" dir="t">
              <a:rot lat="0" lon="0" rev="4200000"/>
            </a:lightRig>
          </a:scene3d>
          <a:sp3d prstMaterial="plastic">
            <a:bevelT w="381000" h="114300" prst="angle"/>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891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p:txBody>
          <a:bodyPr>
            <a:normAutofit/>
          </a:bodyPr>
          <a:lstStyle/>
          <a:p>
            <a:r>
              <a:rPr lang="en-US" sz="4000" dirty="0"/>
              <a:t>Listen to what the Owner’s Manual Says</a:t>
            </a:r>
          </a:p>
        </p:txBody>
      </p:sp>
      <p:sp>
        <p:nvSpPr>
          <p:cNvPr id="4" name="Rectangle 3">
            <a:extLst>
              <a:ext uri="{FF2B5EF4-FFF2-40B4-BE49-F238E27FC236}">
                <a16:creationId xmlns:a16="http://schemas.microsoft.com/office/drawing/2014/main" id="{9453762A-750D-3C4B-90F7-68E10FD7C9D1}"/>
              </a:ext>
            </a:extLst>
          </p:cNvPr>
          <p:cNvSpPr/>
          <p:nvPr/>
        </p:nvSpPr>
        <p:spPr>
          <a:xfrm>
            <a:off x="2948607" y="1518598"/>
            <a:ext cx="8232913" cy="4871077"/>
          </a:xfrm>
          <a:prstGeom prst="rect">
            <a:avLst/>
          </a:prstGeom>
        </p:spPr>
        <p:txBody>
          <a:bodyPr wrap="square">
            <a:spAutoFit/>
          </a:bodyPr>
          <a:lstStyle/>
          <a:p>
            <a:pPr marL="228600" marR="0" lvl="0" indent="-228600">
              <a:lnSpc>
                <a:spcPct val="90000"/>
              </a:lnSpc>
              <a:spcBef>
                <a:spcPts val="1000"/>
              </a:spcBef>
              <a:spcAft>
                <a:spcPts val="0"/>
              </a:spcAft>
              <a:buFont typeface="Arial" panose="020B0604020202020204" pitchFamily="34" charset="0"/>
              <a:buChar char="•"/>
            </a:pPr>
            <a:r>
              <a:rPr lang="en-US" sz="2200" b="1" dirty="0">
                <a:latin typeface="Calibri" panose="020F0502020204030204" pitchFamily="34" charset="0"/>
                <a:cs typeface="Calibri" panose="020F0502020204030204" pitchFamily="34" charset="0"/>
              </a:rPr>
              <a:t>Conflicts cannot be avoided--In the world you will have tribulation.  But take heart; I have overcome the world.  John 16:33</a:t>
            </a:r>
          </a:p>
          <a:p>
            <a:pPr marL="228600" marR="0" lvl="0" indent="-228600">
              <a:lnSpc>
                <a:spcPct val="90000"/>
              </a:lnSpc>
              <a:spcBef>
                <a:spcPts val="1000"/>
              </a:spcBef>
              <a:spcAft>
                <a:spcPts val="0"/>
              </a:spcAft>
              <a:buFont typeface="Arial" panose="020B0604020202020204" pitchFamily="34" charset="0"/>
              <a:buChar char="•"/>
            </a:pPr>
            <a:r>
              <a:rPr lang="en-US" sz="2200" b="1" dirty="0">
                <a:latin typeface="Calibri" panose="020F0502020204030204" pitchFamily="34" charset="0"/>
                <a:cs typeface="Calibri" panose="020F0502020204030204" pitchFamily="34" charset="0"/>
              </a:rPr>
              <a:t>Conflicts are not necessarily bad—Iron sharpens iron, and one man sharpens another.  Proverbs 27:17</a:t>
            </a:r>
          </a:p>
          <a:p>
            <a:pPr marL="228600" marR="0" lvl="0" indent="-228600">
              <a:lnSpc>
                <a:spcPct val="90000"/>
              </a:lnSpc>
              <a:spcBef>
                <a:spcPts val="1000"/>
              </a:spcBef>
              <a:spcAft>
                <a:spcPts val="0"/>
              </a:spcAft>
              <a:buFont typeface="Arial" panose="020B0604020202020204" pitchFamily="34" charset="0"/>
              <a:buChar char="•"/>
            </a:pPr>
            <a:r>
              <a:rPr lang="en-US" sz="2200" b="1" dirty="0">
                <a:latin typeface="Calibri" panose="020F0502020204030204" pitchFamily="34" charset="0"/>
                <a:cs typeface="Calibri" panose="020F0502020204030204" pitchFamily="34" charset="0"/>
              </a:rPr>
              <a:t>Conflict provides an excellent opportunity to serve others—and if someone wants to sue you and take your tunic, let him have your cloak as well.  If someone forces you to go one mile, go with him two miles.  Matthew 5:40-41</a:t>
            </a:r>
          </a:p>
          <a:p>
            <a:pPr marL="228600" marR="0" lvl="0" indent="-228600">
              <a:lnSpc>
                <a:spcPct val="90000"/>
              </a:lnSpc>
              <a:spcBef>
                <a:spcPts val="1000"/>
              </a:spcBef>
              <a:spcAft>
                <a:spcPts val="0"/>
              </a:spcAft>
              <a:buFont typeface="Arial" panose="020B0604020202020204" pitchFamily="34" charset="0"/>
              <a:buChar char="•"/>
            </a:pPr>
            <a:r>
              <a:rPr lang="en-US" sz="2200" b="1" dirty="0">
                <a:latin typeface="Calibri" panose="020F0502020204030204" pitchFamily="34" charset="0"/>
                <a:cs typeface="Calibri" panose="020F0502020204030204" pitchFamily="34" charset="0"/>
              </a:rPr>
              <a:t>Conflict calls for action toward peace—Let us pursue what makes for peace and for mutual building up.  Romans 14:19</a:t>
            </a:r>
          </a:p>
          <a:p>
            <a:pPr marL="228600" marR="0" lvl="0" indent="-228600">
              <a:lnSpc>
                <a:spcPct val="90000"/>
              </a:lnSpc>
              <a:spcBef>
                <a:spcPts val="1000"/>
              </a:spcBef>
              <a:spcAft>
                <a:spcPts val="800"/>
              </a:spcAft>
              <a:buFont typeface="Arial" panose="020B0604020202020204" pitchFamily="34" charset="0"/>
              <a:buChar char="•"/>
            </a:pPr>
            <a:r>
              <a:rPr lang="en-US" sz="2200" b="1" dirty="0">
                <a:latin typeface="Calibri" panose="020F0502020204030204" pitchFamily="34" charset="0"/>
                <a:cs typeface="Calibri" panose="020F0502020204030204" pitchFamily="34" charset="0"/>
              </a:rPr>
              <a:t>Conflicts can be opportunities to accomplish God’s purpose “Love your enemies, do good to those who hate you, bless those who curse you, pray for those who mistreat you…Be merciful, just as your Father is merciful.  Luke6:27-36</a:t>
            </a:r>
          </a:p>
        </p:txBody>
      </p:sp>
    </p:spTree>
    <p:extLst>
      <p:ext uri="{BB962C8B-B14F-4D97-AF65-F5344CB8AC3E}">
        <p14:creationId xmlns:p14="http://schemas.microsoft.com/office/powerpoint/2010/main" val="2429125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p:txBody>
          <a:bodyPr>
            <a:noAutofit/>
          </a:bodyPr>
          <a:lstStyle/>
          <a:p>
            <a:r>
              <a:rPr lang="en-US" sz="3600" dirty="0"/>
              <a:t>10 principles of Peacemaking – Douglas Noll</a:t>
            </a:r>
            <a:br>
              <a:rPr lang="en-US" sz="3600" dirty="0"/>
            </a:br>
            <a:endParaRPr lang="en-US" sz="3600" dirty="0"/>
          </a:p>
        </p:txBody>
      </p:sp>
      <p:sp>
        <p:nvSpPr>
          <p:cNvPr id="3" name="Content Placeholder 2">
            <a:extLst>
              <a:ext uri="{FF2B5EF4-FFF2-40B4-BE49-F238E27FC236}">
                <a16:creationId xmlns:a16="http://schemas.microsoft.com/office/drawing/2014/main" id="{16A6DF10-2124-465D-A990-8BDA423E85C6}"/>
              </a:ext>
            </a:extLst>
          </p:cNvPr>
          <p:cNvSpPr>
            <a:spLocks noGrp="1"/>
          </p:cNvSpPr>
          <p:nvPr>
            <p:ph idx="1"/>
          </p:nvPr>
        </p:nvSpPr>
        <p:spPr>
          <a:xfrm>
            <a:off x="2353057" y="987552"/>
            <a:ext cx="9000744" cy="5870447"/>
          </a:xfrm>
        </p:spPr>
        <p:txBody>
          <a:bodyPr>
            <a:normAutofit fontScale="55000" lnSpcReduction="20000"/>
          </a:bodyPr>
          <a:lstStyle/>
          <a:p>
            <a:pPr marL="914400" lvl="1" indent="-457200">
              <a:buFont typeface="+mj-lt"/>
              <a:buAutoNum type="arabicPeriod"/>
            </a:pPr>
            <a:r>
              <a:rPr lang="en-US" sz="4500" b="1" i="1" dirty="0">
                <a:solidFill>
                  <a:schemeClr val="accent4">
                    <a:lumMod val="75000"/>
                  </a:schemeClr>
                </a:solidFill>
              </a:rPr>
              <a:t>Peacemaking seeks long term sustainable solutions </a:t>
            </a:r>
          </a:p>
          <a:p>
            <a:pPr marL="914400" lvl="1" indent="-457200">
              <a:buFont typeface="+mj-lt"/>
              <a:buAutoNum type="arabicPeriod"/>
            </a:pPr>
            <a:r>
              <a:rPr lang="en-US" sz="4500" b="1" i="1" dirty="0">
                <a:solidFill>
                  <a:schemeClr val="accent4">
                    <a:lumMod val="75000"/>
                  </a:schemeClr>
                </a:solidFill>
              </a:rPr>
              <a:t>In peacemaking, truth telling and truth seeking are honored</a:t>
            </a:r>
          </a:p>
          <a:p>
            <a:pPr marL="914400" lvl="1" indent="-457200">
              <a:buFont typeface="+mj-lt"/>
              <a:buAutoNum type="arabicPeriod"/>
            </a:pPr>
            <a:r>
              <a:rPr lang="en-US" sz="4500" b="1" i="1" dirty="0">
                <a:solidFill>
                  <a:schemeClr val="accent4">
                    <a:lumMod val="75000"/>
                  </a:schemeClr>
                </a:solidFill>
              </a:rPr>
              <a:t>Peacemaking offers an opportunity to explore and discover </a:t>
            </a:r>
          </a:p>
          <a:p>
            <a:pPr marL="914400" lvl="1" indent="-457200">
              <a:buFont typeface="+mj-lt"/>
              <a:buAutoNum type="arabicPeriod"/>
            </a:pPr>
            <a:r>
              <a:rPr lang="en-US" sz="4500" b="1" i="1" dirty="0">
                <a:solidFill>
                  <a:schemeClr val="accent4">
                    <a:lumMod val="75000"/>
                  </a:schemeClr>
                </a:solidFill>
              </a:rPr>
              <a:t>Peacemaking techniques are creative, exploratory, and filled with risk</a:t>
            </a:r>
          </a:p>
          <a:p>
            <a:pPr marL="914400" lvl="1" indent="-457200">
              <a:buFont typeface="+mj-lt"/>
              <a:buAutoNum type="arabicPeriod"/>
            </a:pPr>
            <a:r>
              <a:rPr lang="en-US" sz="4500" b="1" i="1" dirty="0">
                <a:solidFill>
                  <a:schemeClr val="accent4">
                    <a:lumMod val="75000"/>
                  </a:schemeClr>
                </a:solidFill>
              </a:rPr>
              <a:t>Peacemaking is a refuge, a safe haven</a:t>
            </a:r>
          </a:p>
          <a:p>
            <a:pPr marL="914400" lvl="1" indent="-457200">
              <a:buFont typeface="+mj-lt"/>
              <a:buAutoNum type="arabicPeriod"/>
            </a:pPr>
            <a:r>
              <a:rPr lang="en-US" sz="4500" b="1" i="1" dirty="0">
                <a:solidFill>
                  <a:schemeClr val="accent4">
                    <a:lumMod val="75000"/>
                  </a:schemeClr>
                </a:solidFill>
              </a:rPr>
              <a:t>The peacemaker is charged with the secret duty of creating a refuge</a:t>
            </a:r>
          </a:p>
          <a:p>
            <a:pPr marL="914400" lvl="1" indent="-457200">
              <a:buFont typeface="+mj-lt"/>
              <a:buAutoNum type="arabicPeriod"/>
            </a:pPr>
            <a:r>
              <a:rPr lang="en-US" sz="4500" b="1" i="1" dirty="0">
                <a:solidFill>
                  <a:schemeClr val="accent4">
                    <a:lumMod val="75000"/>
                  </a:schemeClr>
                </a:solidFill>
              </a:rPr>
              <a:t>The peacemaker must create a place where people are able to approach, rather than freeze, flee or flight</a:t>
            </a:r>
          </a:p>
          <a:p>
            <a:pPr marL="914400" lvl="1" indent="-457200">
              <a:buFont typeface="+mj-lt"/>
              <a:buAutoNum type="arabicPeriod"/>
            </a:pPr>
            <a:r>
              <a:rPr lang="en-US" sz="4500" b="1" i="1" dirty="0">
                <a:solidFill>
                  <a:schemeClr val="accent4">
                    <a:lumMod val="75000"/>
                  </a:schemeClr>
                </a:solidFill>
              </a:rPr>
              <a:t>Peacemaking seeks to disenfranchise or confront in a process of controlled escalation</a:t>
            </a:r>
          </a:p>
          <a:p>
            <a:pPr marL="914400" lvl="1" indent="-457200">
              <a:buFont typeface="+mj-lt"/>
              <a:buAutoNum type="arabicPeriod"/>
            </a:pPr>
            <a:r>
              <a:rPr lang="en-US" sz="4500" b="1" i="1" dirty="0">
                <a:solidFill>
                  <a:schemeClr val="accent4">
                    <a:lumMod val="75000"/>
                  </a:schemeClr>
                </a:solidFill>
              </a:rPr>
              <a:t>Peacemaking involves risks, not the least of which is failure</a:t>
            </a:r>
          </a:p>
          <a:p>
            <a:pPr marL="914400" lvl="1" indent="-457200">
              <a:buFont typeface="+mj-lt"/>
              <a:buAutoNum type="arabicPeriod"/>
            </a:pPr>
            <a:r>
              <a:rPr lang="en-US" sz="4500" b="1" i="1" dirty="0">
                <a:solidFill>
                  <a:schemeClr val="accent4">
                    <a:lumMod val="75000"/>
                  </a:schemeClr>
                </a:solidFill>
              </a:rPr>
              <a:t>Peacemaking requires tremendous courage by those faced with difficult conflict</a:t>
            </a:r>
          </a:p>
          <a:p>
            <a:endParaRPr lang="en-US" b="1" i="1" dirty="0">
              <a:solidFill>
                <a:schemeClr val="accent4">
                  <a:lumMod val="75000"/>
                </a:schemeClr>
              </a:solidFill>
            </a:endParaRPr>
          </a:p>
        </p:txBody>
      </p:sp>
    </p:spTree>
    <p:extLst>
      <p:ext uri="{BB962C8B-B14F-4D97-AF65-F5344CB8AC3E}">
        <p14:creationId xmlns:p14="http://schemas.microsoft.com/office/powerpoint/2010/main" val="3932854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1D1E3-AC33-C447-83E0-96D84236D9FD}"/>
              </a:ext>
            </a:extLst>
          </p:cNvPr>
          <p:cNvSpPr>
            <a:spLocks noGrp="1"/>
          </p:cNvSpPr>
          <p:nvPr>
            <p:ph type="title"/>
          </p:nvPr>
        </p:nvSpPr>
        <p:spPr>
          <a:xfrm>
            <a:off x="2573946" y="755269"/>
            <a:ext cx="8804238" cy="1325563"/>
          </a:xfrm>
        </p:spPr>
        <p:txBody>
          <a:bodyPr>
            <a:normAutofit fontScale="90000"/>
          </a:bodyPr>
          <a:lstStyle/>
          <a:p>
            <a:r>
              <a:rPr lang="en-US" dirty="0"/>
              <a:t>Peacemaker – Biblical Guide to Resolving Conflict</a:t>
            </a:r>
            <a:br>
              <a:rPr lang="en-US" dirty="0"/>
            </a:br>
            <a:endParaRPr lang="en-US" dirty="0"/>
          </a:p>
        </p:txBody>
      </p:sp>
      <p:sp>
        <p:nvSpPr>
          <p:cNvPr id="3" name="Content Placeholder 2">
            <a:extLst>
              <a:ext uri="{FF2B5EF4-FFF2-40B4-BE49-F238E27FC236}">
                <a16:creationId xmlns:a16="http://schemas.microsoft.com/office/drawing/2014/main" id="{37F74974-B832-584B-A5CC-0E8D780C0BED}"/>
              </a:ext>
            </a:extLst>
          </p:cNvPr>
          <p:cNvSpPr>
            <a:spLocks noGrp="1"/>
          </p:cNvSpPr>
          <p:nvPr>
            <p:ph idx="1"/>
          </p:nvPr>
        </p:nvSpPr>
        <p:spPr>
          <a:xfrm>
            <a:off x="2964090" y="2715641"/>
            <a:ext cx="8804238" cy="4351338"/>
          </a:xfrm>
        </p:spPr>
        <p:txBody>
          <a:bodyPr/>
          <a:lstStyle/>
          <a:p>
            <a:pPr lvl="1"/>
            <a:r>
              <a:rPr lang="en-US" b="1" dirty="0">
                <a:solidFill>
                  <a:schemeClr val="tx2">
                    <a:lumMod val="60000"/>
                    <a:lumOff val="40000"/>
                  </a:schemeClr>
                </a:solidFill>
              </a:rPr>
              <a:t>Glorify God</a:t>
            </a:r>
          </a:p>
          <a:p>
            <a:pPr lvl="1"/>
            <a:r>
              <a:rPr lang="en-US" b="1" dirty="0">
                <a:solidFill>
                  <a:schemeClr val="tx2">
                    <a:lumMod val="60000"/>
                    <a:lumOff val="40000"/>
                  </a:schemeClr>
                </a:solidFill>
              </a:rPr>
              <a:t>Get the log out of your own eye</a:t>
            </a:r>
          </a:p>
          <a:p>
            <a:pPr lvl="1"/>
            <a:r>
              <a:rPr lang="en-US" b="1" dirty="0">
                <a:solidFill>
                  <a:schemeClr val="tx2">
                    <a:lumMod val="60000"/>
                    <a:lumOff val="40000"/>
                  </a:schemeClr>
                </a:solidFill>
              </a:rPr>
              <a:t>Gently restore</a:t>
            </a:r>
          </a:p>
          <a:p>
            <a:pPr lvl="1"/>
            <a:r>
              <a:rPr lang="en-US" b="1" dirty="0">
                <a:solidFill>
                  <a:schemeClr val="tx2">
                    <a:lumMod val="60000"/>
                    <a:lumOff val="40000"/>
                  </a:schemeClr>
                </a:solidFill>
              </a:rPr>
              <a:t>Go and be reconciled</a:t>
            </a:r>
          </a:p>
          <a:p>
            <a:endParaRPr lang="en-US" dirty="0"/>
          </a:p>
        </p:txBody>
      </p:sp>
      <p:sp>
        <p:nvSpPr>
          <p:cNvPr id="4" name="TextBox 3">
            <a:extLst>
              <a:ext uri="{FF2B5EF4-FFF2-40B4-BE49-F238E27FC236}">
                <a16:creationId xmlns:a16="http://schemas.microsoft.com/office/drawing/2014/main" id="{8E6792D7-8C8C-0042-B82D-F44596EB2D00}"/>
              </a:ext>
            </a:extLst>
          </p:cNvPr>
          <p:cNvSpPr txBox="1"/>
          <p:nvPr/>
        </p:nvSpPr>
        <p:spPr>
          <a:xfrm rot="20113860">
            <a:off x="8087932" y="2413391"/>
            <a:ext cx="3290252" cy="1754326"/>
          </a:xfrm>
          <a:prstGeom prst="rect">
            <a:avLst/>
          </a:prstGeom>
          <a:solidFill>
            <a:schemeClr val="accent5">
              <a:lumMod val="75000"/>
            </a:schemeClr>
          </a:solidFill>
        </p:spPr>
        <p:txBody>
          <a:bodyPr wrap="square" rtlCol="0">
            <a:spAutoFit/>
          </a:bodyPr>
          <a:lstStyle/>
          <a:p>
            <a:r>
              <a:rPr lang="en-US" sz="3600" dirty="0">
                <a:solidFill>
                  <a:srgbClr val="FFC000"/>
                </a:solidFill>
              </a:rPr>
              <a:t>Short Course in Resolving Conflict</a:t>
            </a:r>
          </a:p>
        </p:txBody>
      </p:sp>
    </p:spTree>
    <p:extLst>
      <p:ext uri="{BB962C8B-B14F-4D97-AF65-F5344CB8AC3E}">
        <p14:creationId xmlns:p14="http://schemas.microsoft.com/office/powerpoint/2010/main" val="194140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77749" y="304618"/>
            <a:ext cx="9613861" cy="1080938"/>
          </a:xfrm>
        </p:spPr>
        <p:txBody>
          <a:bodyPr>
            <a:normAutofit/>
          </a:bodyPr>
          <a:lstStyle/>
          <a:p>
            <a:r>
              <a:rPr lang="en-US" sz="5400" b="1" dirty="0">
                <a:latin typeface="Calibri" panose="020F0502020204030204" pitchFamily="34" charset="0"/>
                <a:cs typeface="Calibri" panose="020F0502020204030204" pitchFamily="34" charset="0"/>
              </a:rPr>
              <a:t>Healthy Responses To Conflict</a:t>
            </a:r>
          </a:p>
        </p:txBody>
      </p:sp>
      <p:sp>
        <p:nvSpPr>
          <p:cNvPr id="2" name="Content Placeholder 1"/>
          <p:cNvSpPr>
            <a:spLocks noGrp="1"/>
          </p:cNvSpPr>
          <p:nvPr>
            <p:ph idx="1"/>
          </p:nvPr>
        </p:nvSpPr>
        <p:spPr>
          <a:xfrm>
            <a:off x="2395905" y="1883353"/>
            <a:ext cx="11201400" cy="4267127"/>
          </a:xfrm>
        </p:spPr>
        <p:txBody>
          <a:bodyPr>
            <a:noAutofit/>
          </a:bodyPr>
          <a:lstStyle/>
          <a:p>
            <a:r>
              <a:rPr lang="en-US" sz="3600" b="1" dirty="0">
                <a:solidFill>
                  <a:schemeClr val="accent4">
                    <a:lumMod val="75000"/>
                  </a:schemeClr>
                </a:solidFill>
                <a:latin typeface="Calibri" panose="020F0502020204030204" pitchFamily="34" charset="0"/>
                <a:cs typeface="Calibri" panose="020F0502020204030204" pitchFamily="34" charset="0"/>
              </a:rPr>
              <a:t>Recognize and respond to important matters</a:t>
            </a:r>
          </a:p>
          <a:p>
            <a:r>
              <a:rPr lang="en-US" sz="3600" b="1" dirty="0">
                <a:solidFill>
                  <a:schemeClr val="accent4">
                    <a:lumMod val="75000"/>
                  </a:schemeClr>
                </a:solidFill>
                <a:latin typeface="Calibri" panose="020F0502020204030204" pitchFamily="34" charset="0"/>
                <a:cs typeface="Calibri" panose="020F0502020204030204" pitchFamily="34" charset="0"/>
              </a:rPr>
              <a:t>Recognize the importance of relationship	</a:t>
            </a:r>
          </a:p>
          <a:p>
            <a:r>
              <a:rPr lang="en-US" sz="3600" b="1" dirty="0">
                <a:solidFill>
                  <a:schemeClr val="accent4">
                    <a:lumMod val="75000"/>
                  </a:schemeClr>
                </a:solidFill>
                <a:latin typeface="Calibri" panose="020F0502020204030204" pitchFamily="34" charset="0"/>
                <a:cs typeface="Calibri" panose="020F0502020204030204" pitchFamily="34" charset="0"/>
              </a:rPr>
              <a:t>Readiness to forgive</a:t>
            </a:r>
          </a:p>
          <a:p>
            <a:r>
              <a:rPr lang="en-US" sz="3600" b="1" dirty="0">
                <a:solidFill>
                  <a:schemeClr val="accent4">
                    <a:lumMod val="75000"/>
                  </a:schemeClr>
                </a:solidFill>
                <a:latin typeface="Calibri" panose="020F0502020204030204" pitchFamily="34" charset="0"/>
                <a:cs typeface="Calibri" panose="020F0502020204030204" pitchFamily="34" charset="0"/>
              </a:rPr>
              <a:t>Ability to seek compromise </a:t>
            </a:r>
          </a:p>
          <a:p>
            <a:r>
              <a:rPr lang="en-US" sz="3600" b="1" dirty="0">
                <a:solidFill>
                  <a:schemeClr val="accent4">
                    <a:lumMod val="75000"/>
                  </a:schemeClr>
                </a:solidFill>
                <a:latin typeface="Calibri" panose="020F0502020204030204" pitchFamily="34" charset="0"/>
                <a:cs typeface="Calibri" panose="020F0502020204030204" pitchFamily="34" charset="0"/>
              </a:rPr>
              <a:t>Ability to not punish</a:t>
            </a:r>
          </a:p>
          <a:p>
            <a:r>
              <a:rPr lang="en-US" sz="3600" b="1" dirty="0">
                <a:solidFill>
                  <a:schemeClr val="accent4">
                    <a:lumMod val="75000"/>
                  </a:schemeClr>
                </a:solidFill>
                <a:latin typeface="Calibri" panose="020F0502020204030204" pitchFamily="34" charset="0"/>
                <a:cs typeface="Calibri" panose="020F0502020204030204" pitchFamily="34" charset="0"/>
              </a:rPr>
              <a:t>Belief that resolution can support both parties.		WIN/WIN</a:t>
            </a:r>
          </a:p>
        </p:txBody>
      </p:sp>
    </p:spTree>
    <p:extLst>
      <p:ext uri="{BB962C8B-B14F-4D97-AF65-F5344CB8AC3E}">
        <p14:creationId xmlns:p14="http://schemas.microsoft.com/office/powerpoint/2010/main" val="1621829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80928-CDB5-465A-95D7-DFA76EF68B81}"/>
              </a:ext>
            </a:extLst>
          </p:cNvPr>
          <p:cNvSpPr>
            <a:spLocks noGrp="1"/>
          </p:cNvSpPr>
          <p:nvPr>
            <p:ph type="title"/>
          </p:nvPr>
        </p:nvSpPr>
        <p:spPr/>
        <p:txBody>
          <a:bodyPr/>
          <a:lstStyle/>
          <a:p>
            <a:r>
              <a:rPr lang="en-US" dirty="0"/>
              <a:t>When Conflict Does Not Go Well</a:t>
            </a:r>
          </a:p>
        </p:txBody>
      </p:sp>
      <p:pic>
        <p:nvPicPr>
          <p:cNvPr id="4" name="Content Placeholder 3">
            <a:extLst>
              <a:ext uri="{FF2B5EF4-FFF2-40B4-BE49-F238E27FC236}">
                <a16:creationId xmlns:a16="http://schemas.microsoft.com/office/drawing/2014/main" id="{1B293EA1-D415-9649-A3AB-2DC9C77845A7}"/>
              </a:ext>
            </a:extLst>
          </p:cNvPr>
          <p:cNvPicPr>
            <a:picLocks noGrp="1" noChangeAspect="1"/>
          </p:cNvPicPr>
          <p:nvPr>
            <p:ph idx="1"/>
          </p:nvPr>
        </p:nvPicPr>
        <p:blipFill>
          <a:blip r:embed="rId2"/>
          <a:stretch>
            <a:fillRect/>
          </a:stretch>
        </p:blipFill>
        <p:spPr>
          <a:xfrm>
            <a:off x="4070836" y="1825625"/>
            <a:ext cx="5761653" cy="4351338"/>
          </a:xfrm>
          <a:prstGeom prst="rect">
            <a:avLst/>
          </a:prstGeom>
        </p:spPr>
      </p:pic>
      <p:sp>
        <p:nvSpPr>
          <p:cNvPr id="3" name="TextBox 2">
            <a:extLst>
              <a:ext uri="{FF2B5EF4-FFF2-40B4-BE49-F238E27FC236}">
                <a16:creationId xmlns:a16="http://schemas.microsoft.com/office/drawing/2014/main" id="{F734C639-385B-824D-8271-CCB551115365}"/>
              </a:ext>
            </a:extLst>
          </p:cNvPr>
          <p:cNvSpPr txBox="1"/>
          <p:nvPr/>
        </p:nvSpPr>
        <p:spPr>
          <a:xfrm rot="20178967">
            <a:off x="656823" y="3293816"/>
            <a:ext cx="2601532" cy="707886"/>
          </a:xfrm>
          <a:prstGeom prst="rect">
            <a:avLst/>
          </a:prstGeom>
          <a:solidFill>
            <a:schemeClr val="accent6">
              <a:lumMod val="60000"/>
              <a:lumOff val="40000"/>
            </a:schemeClr>
          </a:solidFill>
          <a:ln w="22225">
            <a:solidFill>
              <a:srgbClr val="C00000"/>
            </a:solidFill>
          </a:ln>
        </p:spPr>
        <p:txBody>
          <a:bodyPr wrap="square" rtlCol="0">
            <a:spAutoFit/>
          </a:bodyPr>
          <a:lstStyle/>
          <a:p>
            <a:r>
              <a:rPr lang="en-US" sz="4000" b="1" i="1" u="sng" dirty="0">
                <a:solidFill>
                  <a:srgbClr val="C00000"/>
                </a:solidFill>
              </a:rPr>
              <a:t>Last Resort</a:t>
            </a:r>
          </a:p>
        </p:txBody>
      </p:sp>
    </p:spTree>
    <p:extLst>
      <p:ext uri="{BB962C8B-B14F-4D97-AF65-F5344CB8AC3E}">
        <p14:creationId xmlns:p14="http://schemas.microsoft.com/office/powerpoint/2010/main" val="3353190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80928-CDB5-465A-95D7-DFA76EF68B81}"/>
              </a:ext>
            </a:extLst>
          </p:cNvPr>
          <p:cNvSpPr>
            <a:spLocks noGrp="1"/>
          </p:cNvSpPr>
          <p:nvPr>
            <p:ph type="title"/>
          </p:nvPr>
        </p:nvSpPr>
        <p:spPr/>
        <p:txBody>
          <a:bodyPr/>
          <a:lstStyle/>
          <a:p>
            <a:r>
              <a:rPr lang="en-US" dirty="0"/>
              <a:t>When Conflict Does Not Go Well</a:t>
            </a:r>
          </a:p>
        </p:txBody>
      </p:sp>
      <p:pic>
        <p:nvPicPr>
          <p:cNvPr id="6" name="Content Placeholder 5">
            <a:extLst>
              <a:ext uri="{FF2B5EF4-FFF2-40B4-BE49-F238E27FC236}">
                <a16:creationId xmlns:a16="http://schemas.microsoft.com/office/drawing/2014/main" id="{CBEB8CCD-F8AB-E348-B6CD-FDAFBCDDD8A7}"/>
              </a:ext>
            </a:extLst>
          </p:cNvPr>
          <p:cNvPicPr>
            <a:picLocks noGrp="1" noChangeAspect="1"/>
          </p:cNvPicPr>
          <p:nvPr>
            <p:ph idx="1"/>
          </p:nvPr>
        </p:nvPicPr>
        <p:blipFill>
          <a:blip r:embed="rId2"/>
          <a:stretch>
            <a:fillRect/>
          </a:stretch>
        </p:blipFill>
        <p:spPr>
          <a:xfrm>
            <a:off x="2328672" y="1449387"/>
            <a:ext cx="6729984" cy="5043488"/>
          </a:xfrm>
          <a:prstGeom prst="rect">
            <a:avLst/>
          </a:prstGeom>
        </p:spPr>
      </p:pic>
      <p:sp>
        <p:nvSpPr>
          <p:cNvPr id="7" name="TextBox 6">
            <a:extLst>
              <a:ext uri="{FF2B5EF4-FFF2-40B4-BE49-F238E27FC236}">
                <a16:creationId xmlns:a16="http://schemas.microsoft.com/office/drawing/2014/main" id="{2F1AD8B6-BED8-5147-B7E4-3252B215903A}"/>
              </a:ext>
            </a:extLst>
          </p:cNvPr>
          <p:cNvSpPr txBox="1"/>
          <p:nvPr/>
        </p:nvSpPr>
        <p:spPr>
          <a:xfrm>
            <a:off x="243840" y="5864352"/>
            <a:ext cx="2084832" cy="369332"/>
          </a:xfrm>
          <a:prstGeom prst="rect">
            <a:avLst/>
          </a:prstGeom>
          <a:solidFill>
            <a:schemeClr val="accent2">
              <a:lumMod val="40000"/>
              <a:lumOff val="60000"/>
            </a:schemeClr>
          </a:solidFill>
        </p:spPr>
        <p:txBody>
          <a:bodyPr wrap="square" rtlCol="0">
            <a:spAutoFit/>
          </a:bodyPr>
          <a:lstStyle/>
          <a:p>
            <a:r>
              <a:rPr lang="en-US" b="1" i="1" dirty="0">
                <a:solidFill>
                  <a:srgbClr val="FF0000"/>
                </a:solidFill>
              </a:rPr>
              <a:t>Follow the process</a:t>
            </a:r>
          </a:p>
        </p:txBody>
      </p:sp>
    </p:spTree>
    <p:extLst>
      <p:ext uri="{BB962C8B-B14F-4D97-AF65-F5344CB8AC3E}">
        <p14:creationId xmlns:p14="http://schemas.microsoft.com/office/powerpoint/2010/main" val="3537394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C33C6-024C-1947-8B7D-BB59D4692982}"/>
              </a:ext>
            </a:extLst>
          </p:cNvPr>
          <p:cNvSpPr>
            <a:spLocks noGrp="1"/>
          </p:cNvSpPr>
          <p:nvPr>
            <p:ph type="title"/>
          </p:nvPr>
        </p:nvSpPr>
        <p:spPr/>
        <p:txBody>
          <a:bodyPr/>
          <a:lstStyle/>
          <a:p>
            <a:r>
              <a:rPr lang="en-US" dirty="0"/>
              <a:t>Matthew 18</a:t>
            </a:r>
          </a:p>
        </p:txBody>
      </p:sp>
      <p:sp>
        <p:nvSpPr>
          <p:cNvPr id="3" name="TextBox 2">
            <a:extLst>
              <a:ext uri="{FF2B5EF4-FFF2-40B4-BE49-F238E27FC236}">
                <a16:creationId xmlns:a16="http://schemas.microsoft.com/office/drawing/2014/main" id="{BC145215-D2CA-B642-95D9-2A8330E32238}"/>
              </a:ext>
            </a:extLst>
          </p:cNvPr>
          <p:cNvSpPr txBox="1"/>
          <p:nvPr/>
        </p:nvSpPr>
        <p:spPr>
          <a:xfrm>
            <a:off x="2845942" y="2075380"/>
            <a:ext cx="8537824" cy="3508653"/>
          </a:xfrm>
          <a:prstGeom prst="rect">
            <a:avLst/>
          </a:prstGeom>
          <a:noFill/>
        </p:spPr>
        <p:txBody>
          <a:bodyPr wrap="square" rtlCol="0">
            <a:spAutoFit/>
          </a:bodyPr>
          <a:lstStyle/>
          <a:p>
            <a:r>
              <a:rPr lang="en-US" sz="2400" b="1" dirty="0"/>
              <a:t>Dealing With Sin in the Church</a:t>
            </a:r>
          </a:p>
          <a:p>
            <a:r>
              <a:rPr lang="en-US" b="1" baseline="30000" dirty="0"/>
              <a:t>15 </a:t>
            </a:r>
            <a:r>
              <a:rPr lang="en-US" dirty="0"/>
              <a:t>“If your brother or sister</a:t>
            </a:r>
            <a:r>
              <a:rPr lang="en-US" baseline="30000" dirty="0"/>
              <a:t>[</a:t>
            </a:r>
            <a:r>
              <a:rPr lang="en-US" u="sng" baseline="30000" dirty="0">
                <a:hlinkClick r:id="rId2" tooltip="See footnote b"/>
              </a:rPr>
              <a:t>b</a:t>
            </a:r>
            <a:r>
              <a:rPr lang="en-US" baseline="30000" dirty="0"/>
              <a:t>]</a:t>
            </a:r>
            <a:r>
              <a:rPr lang="en-US" dirty="0"/>
              <a:t> sins,</a:t>
            </a:r>
            <a:r>
              <a:rPr lang="en-US" baseline="30000" dirty="0"/>
              <a:t>[</a:t>
            </a:r>
            <a:r>
              <a:rPr lang="en-US" u="sng" baseline="30000" dirty="0">
                <a:hlinkClick r:id="rId3" tooltip="See footnote c"/>
              </a:rPr>
              <a:t>c</a:t>
            </a:r>
            <a:r>
              <a:rPr lang="en-US" baseline="30000" dirty="0"/>
              <a:t>]</a:t>
            </a:r>
            <a:r>
              <a:rPr lang="en-US" dirty="0"/>
              <a:t> go and point out their fault, just between the two of you. If they listen to you, you have won them over. </a:t>
            </a:r>
            <a:r>
              <a:rPr lang="en-US" b="1" baseline="30000" dirty="0"/>
              <a:t>16 </a:t>
            </a:r>
            <a:r>
              <a:rPr lang="en-US" dirty="0"/>
              <a:t>But if they will not listen, take one or two others along, so that ‘every matter may be established by the testimony of two or three witnesses.’</a:t>
            </a:r>
            <a:r>
              <a:rPr lang="en-US" baseline="30000" dirty="0"/>
              <a:t>[</a:t>
            </a:r>
            <a:r>
              <a:rPr lang="en-US" u="sng" baseline="30000" dirty="0">
                <a:hlinkClick r:id="rId4" tooltip="See footnote d"/>
              </a:rPr>
              <a:t>d</a:t>
            </a:r>
            <a:r>
              <a:rPr lang="en-US" baseline="30000" dirty="0"/>
              <a:t>]</a:t>
            </a:r>
            <a:r>
              <a:rPr lang="en-US" dirty="0"/>
              <a:t> </a:t>
            </a:r>
            <a:r>
              <a:rPr lang="en-US" b="1" baseline="30000" dirty="0"/>
              <a:t>17 </a:t>
            </a:r>
            <a:r>
              <a:rPr lang="en-US" dirty="0"/>
              <a:t>If they still refuse to listen, tell it to the church; and if they refuse to listen even to the church, treat them as you would a pagan or a tax collector.</a:t>
            </a:r>
          </a:p>
          <a:p>
            <a:r>
              <a:rPr lang="en-US" b="1" baseline="30000" dirty="0"/>
              <a:t>18 </a:t>
            </a:r>
            <a:r>
              <a:rPr lang="en-US" dirty="0"/>
              <a:t>“Truly I tell you, whatever you bind on earth will be</a:t>
            </a:r>
            <a:r>
              <a:rPr lang="en-US" baseline="30000" dirty="0"/>
              <a:t>[</a:t>
            </a:r>
            <a:r>
              <a:rPr lang="en-US" u="sng" baseline="30000" dirty="0">
                <a:hlinkClick r:id="rId5" tooltip="See footnote e"/>
              </a:rPr>
              <a:t>e</a:t>
            </a:r>
            <a:r>
              <a:rPr lang="en-US" baseline="30000" dirty="0"/>
              <a:t>]</a:t>
            </a:r>
            <a:r>
              <a:rPr lang="en-US" dirty="0"/>
              <a:t> bound in heaven, and whatever you loose on earth will be</a:t>
            </a:r>
            <a:r>
              <a:rPr lang="en-US" baseline="30000" dirty="0"/>
              <a:t>[</a:t>
            </a:r>
            <a:r>
              <a:rPr lang="en-US" u="sng" baseline="30000" dirty="0">
                <a:hlinkClick r:id="rId6" tooltip="See footnote f"/>
              </a:rPr>
              <a:t>f</a:t>
            </a:r>
            <a:r>
              <a:rPr lang="en-US" baseline="30000" dirty="0"/>
              <a:t>]</a:t>
            </a:r>
            <a:r>
              <a:rPr lang="en-US" dirty="0"/>
              <a:t> loosed in heaven.</a:t>
            </a:r>
          </a:p>
          <a:p>
            <a:r>
              <a:rPr lang="en-US" b="1" baseline="30000" dirty="0"/>
              <a:t>19 </a:t>
            </a:r>
            <a:r>
              <a:rPr lang="en-US" dirty="0"/>
              <a:t>“Again, truly I tell you that if two of you on earth agree about anything they ask for, it will be done for them by my Father in heaven. </a:t>
            </a:r>
            <a:r>
              <a:rPr lang="en-US" b="1" baseline="30000" dirty="0"/>
              <a:t>20 </a:t>
            </a:r>
            <a:r>
              <a:rPr lang="en-US" dirty="0"/>
              <a:t>For where two or three gather in my name, there am I with them.”</a:t>
            </a:r>
          </a:p>
          <a:p>
            <a:endParaRPr lang="en-US" dirty="0"/>
          </a:p>
        </p:txBody>
      </p:sp>
    </p:spTree>
    <p:extLst>
      <p:ext uri="{BB962C8B-B14F-4D97-AF65-F5344CB8AC3E}">
        <p14:creationId xmlns:p14="http://schemas.microsoft.com/office/powerpoint/2010/main" val="2536732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6A6DF10-2124-465D-A990-8BDA423E85C6}"/>
              </a:ext>
            </a:extLst>
          </p:cNvPr>
          <p:cNvSpPr>
            <a:spLocks noGrp="1"/>
          </p:cNvSpPr>
          <p:nvPr>
            <p:ph idx="1"/>
          </p:nvPr>
        </p:nvSpPr>
        <p:spPr/>
        <p:txBody>
          <a:bodyPr/>
          <a:lstStyle/>
          <a:p>
            <a:r>
              <a:rPr lang="en-US" dirty="0"/>
              <a:t>Devotion and Prayer</a:t>
            </a:r>
          </a:p>
          <a:p>
            <a:pPr marL="0" indent="0">
              <a:buNone/>
            </a:pPr>
            <a:endParaRPr lang="en-US" dirty="0"/>
          </a:p>
        </p:txBody>
      </p:sp>
      <p:pic>
        <p:nvPicPr>
          <p:cNvPr id="5" name="Picture 4" descr="Praying Hands Free Stock Photo - Public Domain Pictures">
            <a:extLst>
              <a:ext uri="{FF2B5EF4-FFF2-40B4-BE49-F238E27FC236}">
                <a16:creationId xmlns:a16="http://schemas.microsoft.com/office/drawing/2014/main" id="{B539ABE0-DFA1-AE4E-8E57-5480767EEB8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68423" y="2710994"/>
            <a:ext cx="4202090" cy="3781881"/>
          </a:xfrm>
          <a:prstGeom prst="rect">
            <a:avLst/>
          </a:prstGeom>
        </p:spPr>
      </p:pic>
      <p:sp>
        <p:nvSpPr>
          <p:cNvPr id="6" name="TextBox 5">
            <a:extLst>
              <a:ext uri="{FF2B5EF4-FFF2-40B4-BE49-F238E27FC236}">
                <a16:creationId xmlns:a16="http://schemas.microsoft.com/office/drawing/2014/main" id="{DF2C2EA1-3195-E542-BD75-21CBDAC262B7}"/>
              </a:ext>
            </a:extLst>
          </p:cNvPr>
          <p:cNvSpPr txBox="1"/>
          <p:nvPr/>
        </p:nvSpPr>
        <p:spPr>
          <a:xfrm>
            <a:off x="8371267" y="2710994"/>
            <a:ext cx="682580" cy="3781881"/>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488384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4238" y="344373"/>
            <a:ext cx="9613861" cy="1080938"/>
          </a:xfrm>
        </p:spPr>
        <p:txBody>
          <a:bodyPr>
            <a:normAutofit/>
          </a:bodyPr>
          <a:lstStyle/>
          <a:p>
            <a:r>
              <a:rPr lang="en-US" sz="5400" b="1" dirty="0">
                <a:latin typeface="Calibri" panose="020F0502020204030204" pitchFamily="34" charset="0"/>
                <a:cs typeface="Calibri" panose="020F0502020204030204" pitchFamily="34" charset="0"/>
              </a:rPr>
              <a:t>Seven Key Conflict Skills</a:t>
            </a:r>
          </a:p>
        </p:txBody>
      </p:sp>
      <p:sp>
        <p:nvSpPr>
          <p:cNvPr id="2" name="Content Placeholder 1"/>
          <p:cNvSpPr>
            <a:spLocks noGrp="1"/>
          </p:cNvSpPr>
          <p:nvPr>
            <p:ph idx="1"/>
          </p:nvPr>
        </p:nvSpPr>
        <p:spPr>
          <a:xfrm>
            <a:off x="2746433" y="1528736"/>
            <a:ext cx="9613861" cy="3599316"/>
          </a:xfrm>
        </p:spPr>
        <p:txBody>
          <a:bodyPr>
            <a:noAutofit/>
          </a:bodyPr>
          <a:lstStyle/>
          <a:p>
            <a:r>
              <a:rPr lang="en-US" sz="3600" dirty="0">
                <a:latin typeface="Calibri" panose="020F0502020204030204" pitchFamily="34" charset="0"/>
                <a:cs typeface="Calibri" panose="020F0502020204030204" pitchFamily="34" charset="0"/>
              </a:rPr>
              <a:t>Make the relationship the priority</a:t>
            </a:r>
          </a:p>
          <a:p>
            <a:r>
              <a:rPr lang="en-US" sz="3600" dirty="0">
                <a:latin typeface="Calibri" panose="020F0502020204030204" pitchFamily="34" charset="0"/>
                <a:cs typeface="Calibri" panose="020F0502020204030204" pitchFamily="34" charset="0"/>
              </a:rPr>
              <a:t>Focus on the present</a:t>
            </a:r>
          </a:p>
          <a:p>
            <a:r>
              <a:rPr lang="en-US" sz="3600" dirty="0">
                <a:latin typeface="Calibri" panose="020F0502020204030204" pitchFamily="34" charset="0"/>
                <a:cs typeface="Calibri" panose="020F0502020204030204" pitchFamily="34" charset="0"/>
              </a:rPr>
              <a:t>Pick your battles wisely</a:t>
            </a:r>
          </a:p>
          <a:p>
            <a:r>
              <a:rPr lang="en-US" sz="3600" dirty="0">
                <a:latin typeface="Calibri" panose="020F0502020204030204" pitchFamily="34" charset="0"/>
                <a:cs typeface="Calibri" panose="020F0502020204030204" pitchFamily="34" charset="0"/>
              </a:rPr>
              <a:t>Be willing to forgive </a:t>
            </a:r>
          </a:p>
          <a:p>
            <a:r>
              <a:rPr lang="en-US" sz="3600" dirty="0">
                <a:latin typeface="Calibri" panose="020F0502020204030204" pitchFamily="34" charset="0"/>
                <a:cs typeface="Calibri" panose="020F0502020204030204" pitchFamily="34" charset="0"/>
              </a:rPr>
              <a:t>Let it go</a:t>
            </a:r>
          </a:p>
          <a:p>
            <a:r>
              <a:rPr lang="en-US" sz="3600" dirty="0">
                <a:latin typeface="Calibri" panose="020F0502020204030204" pitchFamily="34" charset="0"/>
                <a:cs typeface="Calibri" panose="020F0502020204030204" pitchFamily="34" charset="0"/>
              </a:rPr>
              <a:t>Don’t clam up</a:t>
            </a:r>
          </a:p>
          <a:p>
            <a:r>
              <a:rPr lang="en-US" sz="3600" dirty="0">
                <a:latin typeface="Calibri" panose="020F0502020204030204" pitchFamily="34" charset="0"/>
                <a:cs typeface="Calibri" panose="020F0502020204030204" pitchFamily="34" charset="0"/>
              </a:rPr>
              <a:t>Be a great listener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059" y="3409213"/>
            <a:ext cx="4963106" cy="2930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5015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EADEA-D546-4BF6-8356-9969B23739BB}"/>
              </a:ext>
            </a:extLst>
          </p:cNvPr>
          <p:cNvSpPr>
            <a:spLocks noGrp="1"/>
          </p:cNvSpPr>
          <p:nvPr>
            <p:ph type="title"/>
          </p:nvPr>
        </p:nvSpPr>
        <p:spPr/>
        <p:txBody>
          <a:bodyPr/>
          <a:lstStyle/>
          <a:p>
            <a:r>
              <a:rPr lang="en-US" dirty="0"/>
              <a:t>Wrap - UP</a:t>
            </a:r>
          </a:p>
        </p:txBody>
      </p:sp>
      <p:sp>
        <p:nvSpPr>
          <p:cNvPr id="3" name="TextBox 2">
            <a:extLst>
              <a:ext uri="{FF2B5EF4-FFF2-40B4-BE49-F238E27FC236}">
                <a16:creationId xmlns:a16="http://schemas.microsoft.com/office/drawing/2014/main" id="{A52C5471-1903-3545-8395-68605A538F7C}"/>
              </a:ext>
            </a:extLst>
          </p:cNvPr>
          <p:cNvSpPr txBox="1"/>
          <p:nvPr/>
        </p:nvSpPr>
        <p:spPr>
          <a:xfrm rot="20485003">
            <a:off x="7169925" y="4956631"/>
            <a:ext cx="3242301" cy="1200329"/>
          </a:xfrm>
          <a:prstGeom prst="rect">
            <a:avLst/>
          </a:prstGeom>
          <a:gradFill>
            <a:gsLst>
              <a:gs pos="5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2400" b="1" u="sng" dirty="0">
                <a:solidFill>
                  <a:srgbClr val="7030A0"/>
                </a:solidFill>
              </a:rPr>
              <a:t>Prayer covers everything – lets close in prayer</a:t>
            </a:r>
          </a:p>
        </p:txBody>
      </p:sp>
      <p:sp>
        <p:nvSpPr>
          <p:cNvPr id="4" name="TextBox 3">
            <a:extLst>
              <a:ext uri="{FF2B5EF4-FFF2-40B4-BE49-F238E27FC236}">
                <a16:creationId xmlns:a16="http://schemas.microsoft.com/office/drawing/2014/main" id="{1B8CBDF0-C15B-5747-84B4-85917E9B8D5B}"/>
              </a:ext>
            </a:extLst>
          </p:cNvPr>
          <p:cNvSpPr txBox="1"/>
          <p:nvPr/>
        </p:nvSpPr>
        <p:spPr>
          <a:xfrm>
            <a:off x="2581834" y="1962912"/>
            <a:ext cx="3328416" cy="461665"/>
          </a:xfrm>
          <a:prstGeom prst="rect">
            <a:avLst/>
          </a:prstGeom>
          <a:solidFill>
            <a:schemeClr val="accent1">
              <a:lumMod val="40000"/>
              <a:lumOff val="60000"/>
            </a:schemeClr>
          </a:solidFill>
        </p:spPr>
        <p:txBody>
          <a:bodyPr wrap="square" rtlCol="0">
            <a:spAutoFit/>
          </a:bodyPr>
          <a:lstStyle/>
          <a:p>
            <a:r>
              <a:rPr lang="en-US" sz="2400" dirty="0"/>
              <a:t>Change Management?</a:t>
            </a:r>
          </a:p>
        </p:txBody>
      </p:sp>
      <p:sp>
        <p:nvSpPr>
          <p:cNvPr id="5" name="TextBox 4">
            <a:extLst>
              <a:ext uri="{FF2B5EF4-FFF2-40B4-BE49-F238E27FC236}">
                <a16:creationId xmlns:a16="http://schemas.microsoft.com/office/drawing/2014/main" id="{7F04E29A-C326-4048-97FD-96744C7744CE}"/>
              </a:ext>
            </a:extLst>
          </p:cNvPr>
          <p:cNvSpPr txBox="1"/>
          <p:nvPr/>
        </p:nvSpPr>
        <p:spPr>
          <a:xfrm rot="782141">
            <a:off x="7433071" y="1459856"/>
            <a:ext cx="3154502" cy="461665"/>
          </a:xfrm>
          <a:prstGeom prst="rect">
            <a:avLst/>
          </a:prstGeom>
          <a:solidFill>
            <a:schemeClr val="accent1">
              <a:lumMod val="40000"/>
              <a:lumOff val="60000"/>
            </a:schemeClr>
          </a:solidFill>
        </p:spPr>
        <p:txBody>
          <a:bodyPr wrap="square" rtlCol="0">
            <a:spAutoFit/>
          </a:bodyPr>
          <a:lstStyle/>
          <a:p>
            <a:r>
              <a:rPr lang="en-US" sz="2400" b="1" dirty="0">
                <a:solidFill>
                  <a:srgbClr val="C00000"/>
                </a:solidFill>
              </a:rPr>
              <a:t>Trust – 13 Behaviors?</a:t>
            </a:r>
          </a:p>
        </p:txBody>
      </p:sp>
      <p:sp>
        <p:nvSpPr>
          <p:cNvPr id="6" name="TextBox 5">
            <a:extLst>
              <a:ext uri="{FF2B5EF4-FFF2-40B4-BE49-F238E27FC236}">
                <a16:creationId xmlns:a16="http://schemas.microsoft.com/office/drawing/2014/main" id="{3B91F69C-FF9C-D649-B487-4117752948FD}"/>
              </a:ext>
            </a:extLst>
          </p:cNvPr>
          <p:cNvSpPr txBox="1"/>
          <p:nvPr/>
        </p:nvSpPr>
        <p:spPr>
          <a:xfrm>
            <a:off x="2880538" y="3541776"/>
            <a:ext cx="3328416" cy="461665"/>
          </a:xfrm>
          <a:prstGeom prst="rect">
            <a:avLst/>
          </a:prstGeom>
          <a:solidFill>
            <a:schemeClr val="tx2">
              <a:lumMod val="75000"/>
            </a:schemeClr>
          </a:solidFill>
        </p:spPr>
        <p:txBody>
          <a:bodyPr wrap="square" rtlCol="0">
            <a:spAutoFit/>
          </a:bodyPr>
          <a:lstStyle/>
          <a:p>
            <a:r>
              <a:rPr lang="en-US" sz="2400" dirty="0">
                <a:solidFill>
                  <a:srgbClr val="FFC000"/>
                </a:solidFill>
              </a:rPr>
              <a:t>Different Perceptions</a:t>
            </a:r>
          </a:p>
        </p:txBody>
      </p:sp>
      <p:sp>
        <p:nvSpPr>
          <p:cNvPr id="7" name="TextBox 6">
            <a:extLst>
              <a:ext uri="{FF2B5EF4-FFF2-40B4-BE49-F238E27FC236}">
                <a16:creationId xmlns:a16="http://schemas.microsoft.com/office/drawing/2014/main" id="{F426A95C-2760-C149-9C1E-36003962F665}"/>
              </a:ext>
            </a:extLst>
          </p:cNvPr>
          <p:cNvSpPr txBox="1"/>
          <p:nvPr/>
        </p:nvSpPr>
        <p:spPr>
          <a:xfrm>
            <a:off x="7595616" y="3080111"/>
            <a:ext cx="3328416" cy="461665"/>
          </a:xfrm>
          <a:prstGeom prst="rect">
            <a:avLst/>
          </a:prstGeom>
          <a:solidFill>
            <a:schemeClr val="accent2">
              <a:lumMod val="75000"/>
            </a:schemeClr>
          </a:solidFill>
        </p:spPr>
        <p:txBody>
          <a:bodyPr wrap="square" rtlCol="0">
            <a:spAutoFit/>
          </a:bodyPr>
          <a:lstStyle/>
          <a:p>
            <a:r>
              <a:rPr lang="en-US" sz="2400" b="1" i="1" dirty="0">
                <a:solidFill>
                  <a:srgbClr val="FFC000"/>
                </a:solidFill>
              </a:rPr>
              <a:t>Create Positive Conflict</a:t>
            </a:r>
          </a:p>
        </p:txBody>
      </p:sp>
      <p:pic>
        <p:nvPicPr>
          <p:cNvPr id="8" name="Picture 2">
            <a:extLst>
              <a:ext uri="{FF2B5EF4-FFF2-40B4-BE49-F238E27FC236}">
                <a16:creationId xmlns:a16="http://schemas.microsoft.com/office/drawing/2014/main" id="{93471279-5F31-074E-9A26-A723CEF4A3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513264">
            <a:off x="3024457" y="5000163"/>
            <a:ext cx="2147543" cy="1268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6CD05790-9BCD-764B-A2F3-6DC0A71E7669}"/>
              </a:ext>
            </a:extLst>
          </p:cNvPr>
          <p:cNvSpPr txBox="1"/>
          <p:nvPr/>
        </p:nvSpPr>
        <p:spPr>
          <a:xfrm rot="20606394">
            <a:off x="6297168" y="4466935"/>
            <a:ext cx="3328416" cy="461665"/>
          </a:xfrm>
          <a:prstGeom prst="rect">
            <a:avLst/>
          </a:prstGeom>
          <a:solidFill>
            <a:schemeClr val="accent4">
              <a:lumMod val="50000"/>
            </a:schemeClr>
          </a:solidFill>
        </p:spPr>
        <p:txBody>
          <a:bodyPr wrap="square" rtlCol="0">
            <a:spAutoFit/>
          </a:bodyPr>
          <a:lstStyle/>
          <a:p>
            <a:r>
              <a:rPr lang="en-US" sz="2400" i="1" dirty="0">
                <a:solidFill>
                  <a:srgbClr val="FF9950"/>
                </a:solidFill>
              </a:rPr>
              <a:t>Healthy Responses</a:t>
            </a:r>
          </a:p>
        </p:txBody>
      </p:sp>
    </p:spTree>
    <p:extLst>
      <p:ext uri="{BB962C8B-B14F-4D97-AF65-F5344CB8AC3E}">
        <p14:creationId xmlns:p14="http://schemas.microsoft.com/office/powerpoint/2010/main" val="3585433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03307"/>
            <a:ext cx="8229600" cy="514331"/>
          </a:xfrm>
        </p:spPr>
        <p:txBody>
          <a:bodyPr>
            <a:normAutofit/>
          </a:bodyPr>
          <a:lstStyle/>
          <a:p>
            <a:pPr algn="l"/>
            <a:r>
              <a:rPr lang="en-US" sz="2800" dirty="0">
                <a:latin typeface="Avenir Black"/>
                <a:cs typeface="Avenir Black"/>
              </a:rPr>
              <a:t> </a:t>
            </a:r>
            <a:endParaRPr lang="en-US" sz="2800" dirty="0"/>
          </a:p>
        </p:txBody>
      </p:sp>
      <p:sp>
        <p:nvSpPr>
          <p:cNvPr id="8" name="Content Placeholder 7"/>
          <p:cNvSpPr>
            <a:spLocks noGrp="1"/>
          </p:cNvSpPr>
          <p:nvPr>
            <p:ph idx="1"/>
          </p:nvPr>
        </p:nvSpPr>
        <p:spPr/>
        <p:txBody>
          <a:bodyPr>
            <a:normAutofit/>
          </a:bodyPr>
          <a:lstStyle/>
          <a:p>
            <a:pPr marL="0" indent="0" algn="ctr">
              <a:buNone/>
            </a:pPr>
            <a:r>
              <a:rPr lang="en-US" sz="4500" dirty="0">
                <a:latin typeface="Avenir Book"/>
                <a:cs typeface="Avenir Book"/>
              </a:rPr>
              <a:t>Questions/Comments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2722" y="3193390"/>
            <a:ext cx="34671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73244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D3B1EFC-367D-4E97-8F07-99B8CE7A33A7}"/>
              </a:ext>
            </a:extLst>
          </p:cNvPr>
          <p:cNvSpPr>
            <a:spLocks noGrp="1"/>
          </p:cNvSpPr>
          <p:nvPr>
            <p:ph idx="1"/>
          </p:nvPr>
        </p:nvSpPr>
        <p:spPr>
          <a:xfrm>
            <a:off x="2353220" y="516926"/>
            <a:ext cx="9709549" cy="5824147"/>
          </a:xfrm>
        </p:spPr>
        <p:txBody>
          <a:bodyPr>
            <a:normAutofit/>
          </a:bodyPr>
          <a:lstStyle/>
          <a:p>
            <a:pPr marL="0" indent="0">
              <a:buNone/>
            </a:pPr>
            <a:r>
              <a:rPr lang="en-US" sz="3200" dirty="0">
                <a:latin typeface="Calibri" panose="020F0502020204030204" pitchFamily="34" charset="0"/>
                <a:cs typeface="Calibri" panose="020F0502020204030204" pitchFamily="34" charset="0"/>
              </a:rPr>
              <a:t>Finally, all of you should be of one mind. Sympathize with each other. Love each other as brothers and sisters. Be tenderhearted, and keep a humble attitude. Don’t repay evil for evil. Don’t retaliate with insults when people insult you. Instead, pay them back with a blessing. That is what God has called you to do, and he will grant you his blessing. For the Scriptures say,</a:t>
            </a:r>
          </a:p>
          <a:p>
            <a:pPr marL="0" indent="0">
              <a:buNone/>
            </a:pPr>
            <a:r>
              <a:rPr lang="en-US" sz="3200" dirty="0">
                <a:latin typeface="Calibri" panose="020F0502020204030204" pitchFamily="34" charset="0"/>
                <a:cs typeface="Calibri" panose="020F0502020204030204" pitchFamily="34" charset="0"/>
              </a:rPr>
              <a:t>“If you want to enjoy life and see many happy days, keep your tongue from speaking evil and your lips from telling lies. Turn away from evil and do good. Search for peace, and work to maintain it.”</a:t>
            </a:r>
          </a:p>
          <a:p>
            <a:pPr marL="0" indent="0">
              <a:buNone/>
            </a:pPr>
            <a:r>
              <a:rPr lang="en-US" sz="3200"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1 Peter 3:8-11 (NLT)</a:t>
            </a:r>
          </a:p>
          <a:p>
            <a:endParaRPr lang="en-US" dirty="0"/>
          </a:p>
        </p:txBody>
      </p:sp>
    </p:spTree>
    <p:extLst>
      <p:ext uri="{BB962C8B-B14F-4D97-AF65-F5344CB8AC3E}">
        <p14:creationId xmlns:p14="http://schemas.microsoft.com/office/powerpoint/2010/main" val="4076490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p:txBody>
          <a:bodyPr/>
          <a:lstStyle/>
          <a:p>
            <a:r>
              <a:rPr lang="en-US" dirty="0"/>
              <a:t>Conflict Resolution Outline</a:t>
            </a:r>
          </a:p>
        </p:txBody>
      </p:sp>
      <p:sp>
        <p:nvSpPr>
          <p:cNvPr id="3" name="Content Placeholder 2">
            <a:extLst>
              <a:ext uri="{FF2B5EF4-FFF2-40B4-BE49-F238E27FC236}">
                <a16:creationId xmlns:a16="http://schemas.microsoft.com/office/drawing/2014/main" id="{16A6DF10-2124-465D-A990-8BDA423E85C6}"/>
              </a:ext>
            </a:extLst>
          </p:cNvPr>
          <p:cNvSpPr>
            <a:spLocks noGrp="1"/>
          </p:cNvSpPr>
          <p:nvPr>
            <p:ph idx="1"/>
          </p:nvPr>
        </p:nvSpPr>
        <p:spPr/>
        <p:txBody>
          <a:bodyPr>
            <a:normAutofit fontScale="55000" lnSpcReduction="20000"/>
          </a:bodyPr>
          <a:lstStyle/>
          <a:p>
            <a:r>
              <a:rPr lang="en-US" dirty="0"/>
              <a:t>Perceptions</a:t>
            </a:r>
          </a:p>
          <a:p>
            <a:r>
              <a:rPr lang="en-US" dirty="0"/>
              <a:t>Change Management</a:t>
            </a:r>
          </a:p>
          <a:p>
            <a:r>
              <a:rPr lang="en-US" dirty="0"/>
              <a:t>Trust</a:t>
            </a:r>
          </a:p>
          <a:p>
            <a:r>
              <a:rPr lang="en-US" dirty="0"/>
              <a:t>We do have a conflict</a:t>
            </a:r>
          </a:p>
          <a:p>
            <a:r>
              <a:rPr lang="en-US" dirty="0"/>
              <a:t>Myth vs Truth</a:t>
            </a:r>
          </a:p>
          <a:p>
            <a:r>
              <a:rPr lang="en-US" dirty="0"/>
              <a:t>Unhealthy aspects of conflict</a:t>
            </a:r>
          </a:p>
          <a:p>
            <a:r>
              <a:rPr lang="en-US" dirty="0"/>
              <a:t>What does conflict cause</a:t>
            </a:r>
          </a:p>
          <a:p>
            <a:r>
              <a:rPr lang="en-US" dirty="0"/>
              <a:t>What does the Bible say about resolving conflict</a:t>
            </a:r>
          </a:p>
          <a:p>
            <a:r>
              <a:rPr lang="en-US" dirty="0"/>
              <a:t>10 Principles of Peacemaking</a:t>
            </a:r>
          </a:p>
          <a:p>
            <a:r>
              <a:rPr lang="en-US" dirty="0"/>
              <a:t> Peacemaking resolution</a:t>
            </a:r>
          </a:p>
          <a:p>
            <a:r>
              <a:rPr lang="en-US" dirty="0"/>
              <a:t>Healthy responses to conflict</a:t>
            </a:r>
          </a:p>
          <a:p>
            <a:r>
              <a:rPr lang="en-US" dirty="0"/>
              <a:t>When Conflict does not Go Well</a:t>
            </a:r>
          </a:p>
          <a:p>
            <a:r>
              <a:rPr lang="en-US" dirty="0"/>
              <a:t>Questions and Comments</a:t>
            </a:r>
          </a:p>
          <a:p>
            <a:r>
              <a:rPr lang="en-US" dirty="0"/>
              <a:t>Wrap-up and conclusion</a:t>
            </a:r>
          </a:p>
        </p:txBody>
      </p:sp>
    </p:spTree>
    <p:extLst>
      <p:ext uri="{BB962C8B-B14F-4D97-AF65-F5344CB8AC3E}">
        <p14:creationId xmlns:p14="http://schemas.microsoft.com/office/powerpoint/2010/main" val="41475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3C3CE-814F-1D4C-AAE4-4AF4DC555BE5}"/>
              </a:ext>
            </a:extLst>
          </p:cNvPr>
          <p:cNvSpPr>
            <a:spLocks noGrp="1"/>
          </p:cNvSpPr>
          <p:nvPr>
            <p:ph type="title"/>
          </p:nvPr>
        </p:nvSpPr>
        <p:spPr/>
        <p:txBody>
          <a:bodyPr/>
          <a:lstStyle/>
          <a:p>
            <a:r>
              <a:rPr lang="en-US" dirty="0"/>
              <a:t>Do You Really Have a Conflict</a:t>
            </a:r>
          </a:p>
        </p:txBody>
      </p:sp>
      <p:sp>
        <p:nvSpPr>
          <p:cNvPr id="3" name="Content Placeholder 2">
            <a:extLst>
              <a:ext uri="{FF2B5EF4-FFF2-40B4-BE49-F238E27FC236}">
                <a16:creationId xmlns:a16="http://schemas.microsoft.com/office/drawing/2014/main" id="{61B021C3-E767-3648-8CD4-EC90896C567E}"/>
              </a:ext>
            </a:extLst>
          </p:cNvPr>
          <p:cNvSpPr>
            <a:spLocks noGrp="1"/>
          </p:cNvSpPr>
          <p:nvPr>
            <p:ph idx="1"/>
          </p:nvPr>
        </p:nvSpPr>
        <p:spPr/>
        <p:txBody>
          <a:bodyPr/>
          <a:lstStyle/>
          <a:p>
            <a:r>
              <a:rPr lang="en-US" dirty="0"/>
              <a:t>Is it a perception difference?</a:t>
            </a:r>
          </a:p>
          <a:p>
            <a:r>
              <a:rPr lang="en-US" dirty="0"/>
              <a:t>Is it a change management issue?</a:t>
            </a:r>
          </a:p>
          <a:p>
            <a:r>
              <a:rPr lang="en-US" dirty="0"/>
              <a:t>Could it be a trust issue?</a:t>
            </a:r>
          </a:p>
        </p:txBody>
      </p:sp>
      <p:pic>
        <p:nvPicPr>
          <p:cNvPr id="5" name="Picture 4" descr="CONFUSING CONFUSION! | Sir Padampat Singhania University's ...">
            <a:extLst>
              <a:ext uri="{FF2B5EF4-FFF2-40B4-BE49-F238E27FC236}">
                <a16:creationId xmlns:a16="http://schemas.microsoft.com/office/drawing/2014/main" id="{6D2272BA-4099-A544-AF49-3167EA265BF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257772" y="2326773"/>
            <a:ext cx="2476500" cy="2768600"/>
          </a:xfrm>
          <a:prstGeom prst="rect">
            <a:avLst/>
          </a:prstGeom>
        </p:spPr>
      </p:pic>
      <p:sp>
        <p:nvSpPr>
          <p:cNvPr id="6" name="TextBox 5">
            <a:extLst>
              <a:ext uri="{FF2B5EF4-FFF2-40B4-BE49-F238E27FC236}">
                <a16:creationId xmlns:a16="http://schemas.microsoft.com/office/drawing/2014/main" id="{1BDBE0D4-FCA8-024C-A575-161C3F25A0E8}"/>
              </a:ext>
            </a:extLst>
          </p:cNvPr>
          <p:cNvSpPr txBox="1"/>
          <p:nvPr/>
        </p:nvSpPr>
        <p:spPr>
          <a:xfrm>
            <a:off x="8257772" y="5392849"/>
            <a:ext cx="2476500" cy="369332"/>
          </a:xfrm>
          <a:prstGeom prst="rect">
            <a:avLst/>
          </a:prstGeom>
          <a:noFill/>
        </p:spPr>
        <p:txBody>
          <a:bodyPr wrap="square" rtlCol="0">
            <a:spAutoFit/>
          </a:bodyPr>
          <a:lstStyle/>
          <a:p>
            <a:r>
              <a:rPr lang="en-US" sz="900">
                <a:hlinkClick r:id="rId3" tooltip="http://spsubloggerspot.wordpress.com/2013/07/13/confusing-confusion"/>
              </a:rPr>
              <a:t>This Photo</a:t>
            </a:r>
            <a:r>
              <a:rPr lang="en-US" sz="900"/>
              <a:t> by Unknown Author is licensed under </a:t>
            </a:r>
            <a:r>
              <a:rPr lang="en-US" sz="900">
                <a:hlinkClick r:id="rId4" tooltip="https://creativecommons.org/licenses/by-nc-nd/3.0/"/>
              </a:rPr>
              <a:t>CC BY-NC-ND</a:t>
            </a:r>
            <a:endParaRPr lang="en-US" sz="900"/>
          </a:p>
        </p:txBody>
      </p:sp>
      <p:sp>
        <p:nvSpPr>
          <p:cNvPr id="8" name="TextBox 7">
            <a:extLst>
              <a:ext uri="{FF2B5EF4-FFF2-40B4-BE49-F238E27FC236}">
                <a16:creationId xmlns:a16="http://schemas.microsoft.com/office/drawing/2014/main" id="{204F2707-2160-3D43-BB1B-38321CED8A25}"/>
              </a:ext>
            </a:extLst>
          </p:cNvPr>
          <p:cNvSpPr txBox="1"/>
          <p:nvPr/>
        </p:nvSpPr>
        <p:spPr>
          <a:xfrm>
            <a:off x="7830355" y="5257912"/>
            <a:ext cx="3245476" cy="80388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254707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03307"/>
            <a:ext cx="8229600" cy="514331"/>
          </a:xfrm>
        </p:spPr>
        <p:txBody>
          <a:bodyPr>
            <a:normAutofit/>
          </a:bodyPr>
          <a:lstStyle/>
          <a:p>
            <a:pPr algn="l"/>
            <a:r>
              <a:rPr lang="en-US" sz="2800" dirty="0">
                <a:cs typeface="Avenir Black"/>
              </a:rPr>
              <a:t>Perception</a:t>
            </a:r>
            <a:endParaRPr lang="en-US" sz="2800" dirty="0"/>
          </a:p>
        </p:txBody>
      </p:sp>
      <p:sp>
        <p:nvSpPr>
          <p:cNvPr id="4" name="Content Placeholder 3"/>
          <p:cNvSpPr>
            <a:spLocks noGrp="1"/>
          </p:cNvSpPr>
          <p:nvPr>
            <p:ph idx="1"/>
          </p:nvPr>
        </p:nvSpPr>
        <p:spPr>
          <a:xfrm>
            <a:off x="1981200" y="2187245"/>
            <a:ext cx="8229600" cy="3938918"/>
          </a:xfrm>
        </p:spPr>
        <p:txBody>
          <a:bodyPr>
            <a:normAutofit/>
          </a:bodyPr>
          <a:lstStyle/>
          <a:p>
            <a:pPr marL="0" indent="0" algn="ctr">
              <a:spcBef>
                <a:spcPct val="50000"/>
              </a:spcBef>
              <a:buNone/>
              <a:defRPr/>
            </a:pPr>
            <a:r>
              <a:rPr lang="en-US" altLang="en-US" b="1" i="1" dirty="0">
                <a:solidFill>
                  <a:schemeClr val="accent5">
                    <a:lumMod val="50000"/>
                  </a:schemeClr>
                </a:solidFill>
                <a:cs typeface="Times New Roman" pitchFamily="18" charset="0"/>
              </a:rPr>
              <a:t>“Perception is all there is.</a:t>
            </a:r>
          </a:p>
          <a:p>
            <a:pPr marL="0" indent="0" algn="ctr">
              <a:spcBef>
                <a:spcPct val="50000"/>
              </a:spcBef>
              <a:buNone/>
              <a:defRPr/>
            </a:pPr>
            <a:r>
              <a:rPr lang="en-US" altLang="en-US" b="1" i="1" dirty="0">
                <a:solidFill>
                  <a:schemeClr val="accent5">
                    <a:lumMod val="50000"/>
                  </a:schemeClr>
                </a:solidFill>
                <a:cs typeface="Times New Roman" pitchFamily="18" charset="0"/>
              </a:rPr>
              <a:t>There is no reality.</a:t>
            </a:r>
          </a:p>
          <a:p>
            <a:pPr marL="0" indent="0" algn="ctr">
              <a:spcBef>
                <a:spcPct val="50000"/>
              </a:spcBef>
              <a:buNone/>
              <a:defRPr/>
            </a:pPr>
            <a:r>
              <a:rPr lang="en-US" altLang="en-US" b="1" i="1" dirty="0">
                <a:solidFill>
                  <a:schemeClr val="accent5">
                    <a:lumMod val="50000"/>
                  </a:schemeClr>
                </a:solidFill>
                <a:cs typeface="Times New Roman" pitchFamily="18" charset="0"/>
              </a:rPr>
              <a:t>There is only perceived reality.”</a:t>
            </a:r>
          </a:p>
          <a:p>
            <a:pPr marL="0" indent="0" algn="r">
              <a:spcBef>
                <a:spcPct val="50000"/>
              </a:spcBef>
              <a:buNone/>
              <a:defRPr/>
            </a:pPr>
            <a:r>
              <a:rPr lang="en-US" altLang="en-US" b="1" dirty="0">
                <a:solidFill>
                  <a:schemeClr val="accent5">
                    <a:lumMod val="50000"/>
                  </a:schemeClr>
                </a:solidFill>
                <a:cs typeface="Times New Roman" pitchFamily="18" charset="0"/>
              </a:rPr>
              <a:t>Tom Peters</a:t>
            </a:r>
            <a:r>
              <a:rPr lang="en-US" altLang="en-US" b="1" dirty="0">
                <a:solidFill>
                  <a:schemeClr val="accent5">
                    <a:lumMod val="50000"/>
                  </a:schemeClr>
                </a:solidFill>
              </a:rPr>
              <a:t> </a:t>
            </a:r>
          </a:p>
          <a:p>
            <a:pPr marL="0" indent="0" algn="ctr">
              <a:buNone/>
            </a:pPr>
            <a:endParaRPr lang="en-US" dirty="0"/>
          </a:p>
          <a:p>
            <a:pPr marL="0" indent="0" algn="ctr">
              <a:buNone/>
            </a:pPr>
            <a:r>
              <a:rPr lang="en-US" dirty="0"/>
              <a:t>What do we mean by this? </a:t>
            </a:r>
          </a:p>
        </p:txBody>
      </p:sp>
      <p:sp>
        <p:nvSpPr>
          <p:cNvPr id="3" name="TextBox 2">
            <a:extLst>
              <a:ext uri="{FF2B5EF4-FFF2-40B4-BE49-F238E27FC236}">
                <a16:creationId xmlns:a16="http://schemas.microsoft.com/office/drawing/2014/main" id="{9DECB3BD-0386-5048-903E-5322297251C4}"/>
              </a:ext>
            </a:extLst>
          </p:cNvPr>
          <p:cNvSpPr txBox="1"/>
          <p:nvPr/>
        </p:nvSpPr>
        <p:spPr>
          <a:xfrm>
            <a:off x="8500056" y="4430332"/>
            <a:ext cx="1468192" cy="369332"/>
          </a:xfrm>
          <a:prstGeom prst="rect">
            <a:avLst/>
          </a:prstGeom>
          <a:solidFill>
            <a:srgbClr val="FFC000"/>
          </a:solidFill>
        </p:spPr>
        <p:txBody>
          <a:bodyPr wrap="square" rtlCol="0">
            <a:spAutoFit/>
          </a:bodyPr>
          <a:lstStyle/>
          <a:p>
            <a:r>
              <a:rPr lang="en-US" b="1" i="1" dirty="0">
                <a:solidFill>
                  <a:schemeClr val="accent4">
                    <a:lumMod val="50000"/>
                  </a:schemeClr>
                </a:solidFill>
              </a:rPr>
              <a:t>Built to Last</a:t>
            </a:r>
          </a:p>
        </p:txBody>
      </p:sp>
    </p:spTree>
    <p:extLst>
      <p:ext uri="{BB962C8B-B14F-4D97-AF65-F5344CB8AC3E}">
        <p14:creationId xmlns:p14="http://schemas.microsoft.com/office/powerpoint/2010/main" val="2407404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p:txBody>
          <a:bodyPr/>
          <a:lstStyle/>
          <a:p>
            <a:r>
              <a:rPr lang="en-US" dirty="0"/>
              <a:t>Perception Video &amp; Exercise</a:t>
            </a:r>
          </a:p>
        </p:txBody>
      </p:sp>
      <p:pic>
        <p:nvPicPr>
          <p:cNvPr id="4" name="Picture 2" descr="Can you figure out this optical illusion?">
            <a:extLst>
              <a:ext uri="{FF2B5EF4-FFF2-40B4-BE49-F238E27FC236}">
                <a16:creationId xmlns:a16="http://schemas.microsoft.com/office/drawing/2014/main" id="{A7AD5370-0AC7-724A-A07C-837605B6E75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66304" y="3124200"/>
            <a:ext cx="3587496" cy="3587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8D801A-39F1-A340-93A8-04633B4461E7}"/>
              </a:ext>
            </a:extLst>
          </p:cNvPr>
          <p:cNvSpPr txBox="1"/>
          <p:nvPr/>
        </p:nvSpPr>
        <p:spPr>
          <a:xfrm>
            <a:off x="2872409" y="2047461"/>
            <a:ext cx="6609521" cy="954107"/>
          </a:xfrm>
          <a:prstGeom prst="rect">
            <a:avLst/>
          </a:prstGeom>
          <a:noFill/>
        </p:spPr>
        <p:txBody>
          <a:bodyPr wrap="square" rtlCol="0">
            <a:spAutoFit/>
          </a:bodyPr>
          <a:lstStyle/>
          <a:p>
            <a:r>
              <a:rPr lang="en-US" sz="2800" b="1" i="1" dirty="0">
                <a:solidFill>
                  <a:schemeClr val="bg2">
                    <a:lumMod val="25000"/>
                  </a:schemeClr>
                </a:solidFill>
              </a:rPr>
              <a:t>Speed of Trust – Fishing video – everything is not as it seems</a:t>
            </a:r>
          </a:p>
        </p:txBody>
      </p:sp>
      <p:sp>
        <p:nvSpPr>
          <p:cNvPr id="6" name="TextBox 5">
            <a:extLst>
              <a:ext uri="{FF2B5EF4-FFF2-40B4-BE49-F238E27FC236}">
                <a16:creationId xmlns:a16="http://schemas.microsoft.com/office/drawing/2014/main" id="{1ACEB74E-1315-F443-9EF1-18FE49ED7C6E}"/>
              </a:ext>
            </a:extLst>
          </p:cNvPr>
          <p:cNvSpPr txBox="1"/>
          <p:nvPr/>
        </p:nvSpPr>
        <p:spPr>
          <a:xfrm>
            <a:off x="2877312" y="3547872"/>
            <a:ext cx="3584448" cy="1200329"/>
          </a:xfrm>
          <a:prstGeom prst="rect">
            <a:avLst/>
          </a:prstGeom>
          <a:solidFill>
            <a:schemeClr val="accent5">
              <a:lumMod val="75000"/>
            </a:schemeClr>
          </a:solidFill>
        </p:spPr>
        <p:txBody>
          <a:bodyPr wrap="square" rtlCol="0">
            <a:spAutoFit/>
          </a:bodyPr>
          <a:lstStyle/>
          <a:p>
            <a:pPr algn="ctr"/>
            <a:r>
              <a:rPr lang="en-US" sz="2400" b="1" i="1" dirty="0">
                <a:solidFill>
                  <a:srgbClr val="FFC000"/>
                </a:solidFill>
              </a:rPr>
              <a:t>What do you see in this picture?</a:t>
            </a:r>
          </a:p>
          <a:p>
            <a:pPr algn="ctr"/>
            <a:endParaRPr lang="en-US" sz="2400" b="1" i="1" dirty="0">
              <a:solidFill>
                <a:srgbClr val="FFC000"/>
              </a:solidFill>
            </a:endParaRPr>
          </a:p>
        </p:txBody>
      </p:sp>
    </p:spTree>
    <p:extLst>
      <p:ext uri="{BB962C8B-B14F-4D97-AF65-F5344CB8AC3E}">
        <p14:creationId xmlns:p14="http://schemas.microsoft.com/office/powerpoint/2010/main" val="452158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ishing">
            <a:hlinkClick r:id="" action="ppaction://media"/>
            <a:extLst>
              <a:ext uri="{FF2B5EF4-FFF2-40B4-BE49-F238E27FC236}">
                <a16:creationId xmlns:a16="http://schemas.microsoft.com/office/drawing/2014/main" id="{967AB54F-F504-40AC-AE65-F849D00B8C8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86679" y="89453"/>
            <a:ext cx="10018643" cy="6679094"/>
          </a:xfrm>
          <a:prstGeom prst="rect">
            <a:avLst/>
          </a:prstGeom>
        </p:spPr>
      </p:pic>
    </p:spTree>
    <p:extLst>
      <p:ext uri="{BB962C8B-B14F-4D97-AF65-F5344CB8AC3E}">
        <p14:creationId xmlns:p14="http://schemas.microsoft.com/office/powerpoint/2010/main" val="45078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p:txBody>
          <a:bodyPr/>
          <a:lstStyle/>
          <a:p>
            <a:r>
              <a:rPr lang="en-US" dirty="0"/>
              <a:t>8 Step Change Management</a:t>
            </a:r>
          </a:p>
        </p:txBody>
      </p:sp>
      <p:pic>
        <p:nvPicPr>
          <p:cNvPr id="3074" name="Picture 2" descr="https://www.smartsheet.com/sites/default/files/IC-kotter-change-model.jpg">
            <a:extLst>
              <a:ext uri="{FF2B5EF4-FFF2-40B4-BE49-F238E27FC236}">
                <a16:creationId xmlns:a16="http://schemas.microsoft.com/office/drawing/2014/main" id="{28C13636-55EC-114A-B96B-1B5B98A9F0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5808" y="1578588"/>
            <a:ext cx="7083552" cy="459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21760"/>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75576</TotalTime>
  <Words>1308</Words>
  <Application>Microsoft Office PowerPoint</Application>
  <PresentationFormat>Widescreen</PresentationFormat>
  <Paragraphs>208</Paragraphs>
  <Slides>33</Slides>
  <Notes>8</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Avenir Black</vt:lpstr>
      <vt:lpstr>Avenir Book</vt:lpstr>
      <vt:lpstr>Calibri</vt:lpstr>
      <vt:lpstr>Calibri Light</vt:lpstr>
      <vt:lpstr>Times New Roman</vt:lpstr>
      <vt:lpstr>Wingdings</vt:lpstr>
      <vt:lpstr>Office Theme</vt:lpstr>
      <vt:lpstr>Conflict Resolution or Don’t Waste a Crisis</vt:lpstr>
      <vt:lpstr>PowerPoint Presentation</vt:lpstr>
      <vt:lpstr>Introduction</vt:lpstr>
      <vt:lpstr>Conflict Resolution Outline</vt:lpstr>
      <vt:lpstr>Do You Really Have a Conflict</vt:lpstr>
      <vt:lpstr>Perception</vt:lpstr>
      <vt:lpstr>Perception Video &amp; Exercise</vt:lpstr>
      <vt:lpstr>PowerPoint Presentation</vt:lpstr>
      <vt:lpstr>8 Step Change Management</vt:lpstr>
      <vt:lpstr>The 13 Behaviors of High-Trust Leaders –  Trust, it’s the One thing that Changes Everything</vt:lpstr>
      <vt:lpstr>PowerPoint Presentation</vt:lpstr>
      <vt:lpstr>What is Conflict? </vt:lpstr>
      <vt:lpstr>Factors Associated with Ineffective Teamwork</vt:lpstr>
      <vt:lpstr> Watch The Video And Ask Yourself…</vt:lpstr>
      <vt:lpstr>PowerPoint Presentation</vt:lpstr>
      <vt:lpstr>PowerPoint Presentation</vt:lpstr>
      <vt:lpstr>PowerPoint Presentation</vt:lpstr>
      <vt:lpstr>Unhealthy Responses To Conflict</vt:lpstr>
      <vt:lpstr>PowerPoint Presentation</vt:lpstr>
      <vt:lpstr>Five Steps to Conflict Resolution</vt:lpstr>
      <vt:lpstr>PowerPoint Presentation</vt:lpstr>
      <vt:lpstr>What Does The Bible Say About Conflict Resolution?</vt:lpstr>
      <vt:lpstr>Listen to what the Owner’s Manual Says</vt:lpstr>
      <vt:lpstr>10 principles of Peacemaking – Douglas Noll </vt:lpstr>
      <vt:lpstr>Peacemaker – Biblical Guide to Resolving Conflict </vt:lpstr>
      <vt:lpstr>Healthy Responses To Conflict</vt:lpstr>
      <vt:lpstr>When Conflict Does Not Go Well</vt:lpstr>
      <vt:lpstr>When Conflict Does Not Go Well</vt:lpstr>
      <vt:lpstr>Matthew 18</vt:lpstr>
      <vt:lpstr>Seven Key Conflict Skills</vt:lpstr>
      <vt:lpstr>Wrap - UP</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Merritts Gatto</dc:creator>
  <cp:lastModifiedBy>Gina Brockmeyer</cp:lastModifiedBy>
  <cp:revision>54</cp:revision>
  <cp:lastPrinted>2019-05-29T13:52:49Z</cp:lastPrinted>
  <dcterms:created xsi:type="dcterms:W3CDTF">2019-03-19T16:10:14Z</dcterms:created>
  <dcterms:modified xsi:type="dcterms:W3CDTF">2019-06-11T21:07:29Z</dcterms:modified>
</cp:coreProperties>
</file>